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256" r:id="rId2"/>
    <p:sldId id="257" r:id="rId3"/>
    <p:sldId id="258" r:id="rId4"/>
    <p:sldId id="279" r:id="rId5"/>
    <p:sldId id="259" r:id="rId6"/>
    <p:sldId id="280" r:id="rId7"/>
    <p:sldId id="282" r:id="rId8"/>
    <p:sldId id="281" r:id="rId9"/>
    <p:sldId id="283" r:id="rId10"/>
    <p:sldId id="284" r:id="rId11"/>
    <p:sldId id="285" r:id="rId12"/>
    <p:sldId id="286" r:id="rId13"/>
    <p:sldId id="287" r:id="rId14"/>
    <p:sldId id="288" r:id="rId15"/>
    <p:sldId id="289" r:id="rId16"/>
    <p:sldId id="290" r:id="rId17"/>
    <p:sldId id="291" r:id="rId18"/>
    <p:sldId id="292" r:id="rId19"/>
    <p:sldId id="293" r:id="rId20"/>
    <p:sldId id="294" r:id="rId21"/>
    <p:sldId id="304" r:id="rId22"/>
    <p:sldId id="295" r:id="rId23"/>
    <p:sldId id="297" r:id="rId24"/>
    <p:sldId id="296" r:id="rId25"/>
    <p:sldId id="298" r:id="rId26"/>
    <p:sldId id="299" r:id="rId27"/>
    <p:sldId id="300" r:id="rId28"/>
    <p:sldId id="302" r:id="rId29"/>
    <p:sldId id="301" r:id="rId30"/>
    <p:sldId id="303" r:id="rId3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D2D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8598" autoAdjust="0"/>
  </p:normalViewPr>
  <p:slideViewPr>
    <p:cSldViewPr snapToGrid="0" showGuides="1">
      <p:cViewPr varScale="1">
        <p:scale>
          <a:sx n="140" d="100"/>
          <a:sy n="140" d="100"/>
        </p:scale>
        <p:origin x="1056" y="13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183F17-6AB5-4866-88DB-670B58980095}" type="datetimeFigureOut">
              <a:rPr lang="zh-CN" altLang="en-US" smtClean="0"/>
              <a:t>2023/9/10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F0FF1B-C4EC-4DEB-A6C5-D390000F098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59375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F0FF1B-C4EC-4DEB-A6C5-D390000F0983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99833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F0FF1B-C4EC-4DEB-A6C5-D390000F0983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20931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F0FF1B-C4EC-4DEB-A6C5-D390000F0983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95429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F0FF1B-C4EC-4DEB-A6C5-D390000F0983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37851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F0FF1B-C4EC-4DEB-A6C5-D390000F0983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77998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F0FF1B-C4EC-4DEB-A6C5-D390000F0983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10103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F0FF1B-C4EC-4DEB-A6C5-D390000F0983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84268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F0FF1B-C4EC-4DEB-A6C5-D390000F0983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71162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F0FF1B-C4EC-4DEB-A6C5-D390000F0983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74819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F0FF1B-C4EC-4DEB-A6C5-D390000F0983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96234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F0FF1B-C4EC-4DEB-A6C5-D390000F0983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45715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F0FF1B-C4EC-4DEB-A6C5-D390000F0983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366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F0FF1B-C4EC-4DEB-A6C5-D390000F0983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117098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F0FF1B-C4EC-4DEB-A6C5-D390000F0983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465126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F0FF1B-C4EC-4DEB-A6C5-D390000F0983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357071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F0FF1B-C4EC-4DEB-A6C5-D390000F0983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825530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F0FF1B-C4EC-4DEB-A6C5-D390000F0983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536200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Manipulation </a:t>
            </a:r>
            <a:r>
              <a:rPr lang="zh-CN" altLang="en-US" dirty="0"/>
              <a:t>使用两个</a:t>
            </a:r>
            <a:r>
              <a:rPr lang="en-US" altLang="zh-CN" dirty="0"/>
              <a:t>shape</a:t>
            </a:r>
            <a:r>
              <a:rPr lang="zh-CN" altLang="en-US" dirty="0"/>
              <a:t>的小波做调和。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F0FF1B-C4EC-4DEB-A6C5-D390000F0983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348138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F0FF1B-C4EC-4DEB-A6C5-D390000F0983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242174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Manipulation </a:t>
            </a:r>
            <a:r>
              <a:rPr lang="zh-CN" altLang="en-US" dirty="0"/>
              <a:t>使用两个</a:t>
            </a:r>
            <a:r>
              <a:rPr lang="en-US" altLang="zh-CN" dirty="0"/>
              <a:t>shape</a:t>
            </a:r>
            <a:r>
              <a:rPr lang="zh-CN" altLang="en-US" dirty="0"/>
              <a:t>的小波做调和。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F0FF1B-C4EC-4DEB-A6C5-D390000F0983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04181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F0FF1B-C4EC-4DEB-A6C5-D390000F0983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21622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F0FF1B-C4EC-4DEB-A6C5-D390000F0983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97070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F0FF1B-C4EC-4DEB-A6C5-D390000F0983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68877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F0FF1B-C4EC-4DEB-A6C5-D390000F0983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27284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F0FF1B-C4EC-4DEB-A6C5-D390000F0983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01313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F0FF1B-C4EC-4DEB-A6C5-D390000F0983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6463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F0FF1B-C4EC-4DEB-A6C5-D390000F0983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18835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F520CC-F506-D5C6-82C1-1B40ED1FCF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4AEEE44-F297-547E-3DC5-5F983F0DA9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359AE26-624E-3687-64FC-15BE90A740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913E2-EE81-4E01-AB9E-9A09A0266888}" type="datetimeFigureOut">
              <a:rPr lang="zh-CN" altLang="en-US" smtClean="0"/>
              <a:t>2023/9/10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71AEC26-9FFD-34CF-362E-08AB9463C8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D8AE38E-510E-CF6D-6E21-2C70702BA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1F176-8CB4-489A-8F22-665D57C5A2A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3365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A43D03-5A3D-EA0F-2839-9E58BF3D43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5EC5A88-B676-69BD-8D56-1D6E9773E4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04C3ED6-F9B0-5F5E-269F-BCE684552D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913E2-EE81-4E01-AB9E-9A09A0266888}" type="datetimeFigureOut">
              <a:rPr lang="zh-CN" altLang="en-US" smtClean="0"/>
              <a:t>2023/9/10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DE991D2-26B7-0393-06FE-FAC5833B71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A0366E4-FBA8-3C8C-263B-6C31BB0C0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1F176-8CB4-489A-8F22-665D57C5A2A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11397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E5F9AC43-82C5-F8C7-F825-88C12342AD7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B2144B1-119E-063B-6650-3883FCAEEA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4211455-8670-A4DE-DC93-AEF829A413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913E2-EE81-4E01-AB9E-9A09A0266888}" type="datetimeFigureOut">
              <a:rPr lang="zh-CN" altLang="en-US" smtClean="0"/>
              <a:t>2023/9/10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4506E53-0E62-A575-D0CE-4B9CB8A40C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B01247A-D071-8133-16DC-51C1D28238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1F176-8CB4-489A-8F22-665D57C5A2A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91381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09AD27-8FEF-07D2-B9C5-9C940DE98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038F395-34C1-B61A-610B-E856B0D5F9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C8ACE76-5A95-205E-91F8-D47E857DDC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913E2-EE81-4E01-AB9E-9A09A0266888}" type="datetimeFigureOut">
              <a:rPr lang="zh-CN" altLang="en-US" smtClean="0"/>
              <a:t>2023/9/10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6A4CACD-A20F-6367-AFFD-C07A11514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D9EAE4F-2F46-88F7-F02F-C764A56AE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1F176-8CB4-489A-8F22-665D57C5A2A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61921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4028D5-38AD-23AE-47E1-52DAB02EB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3239409-A1DF-6F9C-CE55-D59BAD214B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39B4724-49FD-1216-487C-3CA18C328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913E2-EE81-4E01-AB9E-9A09A0266888}" type="datetimeFigureOut">
              <a:rPr lang="zh-CN" altLang="en-US" smtClean="0"/>
              <a:t>2023/9/10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E8B8F4C-3BB2-9897-844B-42A6C1099D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53E4753-1EF6-CD3B-2116-28CEF88B2B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1F176-8CB4-489A-8F22-665D57C5A2A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32247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6AF3A3-F124-A7AF-DD38-65753EF3D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D48DA9D-541A-8C1C-4938-F0D3A665D8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CF599AE-9E07-CFEE-E250-ED25E1AE35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E172A18-6735-84AF-56FA-B6F1D32B9C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913E2-EE81-4E01-AB9E-9A09A0266888}" type="datetimeFigureOut">
              <a:rPr lang="zh-CN" altLang="en-US" smtClean="0"/>
              <a:t>2023/9/10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EC2C7B4-3AB5-E7F8-6776-1C3F0CA664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F5E8DC8-B7EE-1CF6-F808-96D8683B3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1F176-8CB4-489A-8F22-665D57C5A2A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81241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BCD139C-06F0-E33A-4221-BB0F26607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F849479-832C-94E9-CFF1-957774FB53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40F2542-221F-163E-96F0-BB8A36CD0F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47958C79-E263-E135-2C3C-0CB97C6AD7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22D3D9A-2D74-4313-4EBF-067C5F5EA1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A1C40EA0-32BF-7479-7BD2-6A108A545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913E2-EE81-4E01-AB9E-9A09A0266888}" type="datetimeFigureOut">
              <a:rPr lang="zh-CN" altLang="en-US" smtClean="0"/>
              <a:t>2023/9/10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59804F09-DDDA-4E5B-A495-EA50B298B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B5CCD89B-3440-4D47-91AE-8E717033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1F176-8CB4-489A-8F22-665D57C5A2A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90824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A3DD42-0193-A017-3A35-F832E7FF6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68997AA-C871-4059-7569-DA8F4FB46A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913E2-EE81-4E01-AB9E-9A09A0266888}" type="datetimeFigureOut">
              <a:rPr lang="zh-CN" altLang="en-US" smtClean="0"/>
              <a:t>2023/9/10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33F7C68-5997-33E2-8E54-0B2C893F5B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82D8041-CFAB-3E54-9E27-152883152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1F176-8CB4-489A-8F22-665D57C5A2A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6782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1684956-824E-9C4E-5719-5E498EE192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913E2-EE81-4E01-AB9E-9A09A0266888}" type="datetimeFigureOut">
              <a:rPr lang="zh-CN" altLang="en-US" smtClean="0"/>
              <a:t>2023/9/10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3D840857-E70F-F642-8D41-EDBB34E067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B53192F-65CF-54A9-2915-A3FA05BB4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1F176-8CB4-489A-8F22-665D57C5A2A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50172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B1E3E27-6391-3B86-EB28-D0925D1E0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9503BBB-6854-03B9-E48F-0C9178AD80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9AE2985-F7CD-852D-5266-38A389D533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6F28F6A-B4A9-068A-8581-CFCD4925B6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913E2-EE81-4E01-AB9E-9A09A0266888}" type="datetimeFigureOut">
              <a:rPr lang="zh-CN" altLang="en-US" smtClean="0"/>
              <a:t>2023/9/10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8230983-6344-6682-1FA1-EA15216A8A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E4CAD3F-6BF3-2144-5397-DFC3BAE0E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1F176-8CB4-489A-8F22-665D57C5A2A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30425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7177D7-E88A-BF14-DDAF-48E3E58E4A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F110536D-CD8D-DA3E-F113-17D3ED89059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3F70032-C676-665B-DE14-603BC1C3C7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6C3F78E-5AB5-389A-CDAF-B4FA29872E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913E2-EE81-4E01-AB9E-9A09A0266888}" type="datetimeFigureOut">
              <a:rPr lang="zh-CN" altLang="en-US" smtClean="0"/>
              <a:t>2023/9/10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B8405DC-71F6-A587-3F47-2B07C5AF0F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3CCE117-6464-40B7-7463-060D1F26E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1F176-8CB4-489A-8F22-665D57C5A2A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10978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3FD4F2B4-5E17-43B3-6D0B-A988DC298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E619707-209F-4056-EA7E-A25FCD2586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D4A1993-A271-DDFE-8825-FA510223A4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2913E2-EE81-4E01-AB9E-9A09A0266888}" type="datetimeFigureOut">
              <a:rPr lang="zh-CN" altLang="en-US" smtClean="0"/>
              <a:t>2023/9/10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FAC85DC-B9F1-8CD8-D2C1-B556065AA8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2849AB4-2EF7-7115-8824-6376BEB03E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C1F176-8CB4-489A-8F22-665D57C5A2A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78465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59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12" Type="http://schemas.openxmlformats.org/officeDocument/2006/relationships/image" Target="../media/image5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11" Type="http://schemas.openxmlformats.org/officeDocument/2006/relationships/image" Target="../media/image57.png"/><Relationship Id="rId5" Type="http://schemas.openxmlformats.org/officeDocument/2006/relationships/image" Target="../media/image51.png"/><Relationship Id="rId10" Type="http://schemas.openxmlformats.org/officeDocument/2006/relationships/image" Target="../media/image56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33.png"/><Relationship Id="rId4" Type="http://schemas.openxmlformats.org/officeDocument/2006/relationships/image" Target="../media/image59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0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7.png"/><Relationship Id="rId4" Type="http://schemas.openxmlformats.org/officeDocument/2006/relationships/image" Target="../media/image6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5.png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4.png"/><Relationship Id="rId9" Type="http://schemas.openxmlformats.org/officeDocument/2006/relationships/image" Target="../media/image8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.png"/><Relationship Id="rId4" Type="http://schemas.openxmlformats.org/officeDocument/2006/relationships/image" Target="../media/image81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84.png"/><Relationship Id="rId7" Type="http://schemas.openxmlformats.org/officeDocument/2006/relationships/image" Target="../media/image8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Relationship Id="rId9" Type="http://schemas.openxmlformats.org/officeDocument/2006/relationships/image" Target="../media/image9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7" Type="http://schemas.openxmlformats.org/officeDocument/2006/relationships/image" Target="../media/image9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image" Target="../media/image107.png"/><Relationship Id="rId7" Type="http://schemas.openxmlformats.org/officeDocument/2006/relationships/image" Target="../media/image11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5" Type="http://schemas.openxmlformats.org/officeDocument/2006/relationships/image" Target="../media/image109.png"/><Relationship Id="rId4" Type="http://schemas.openxmlformats.org/officeDocument/2006/relationships/image" Target="../media/image108.png"/><Relationship Id="rId9" Type="http://schemas.openxmlformats.org/officeDocument/2006/relationships/image" Target="../media/image11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7" Type="http://schemas.openxmlformats.org/officeDocument/2006/relationships/image" Target="../media/image11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10.png"/><Relationship Id="rId9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9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4.png"/><Relationship Id="rId10" Type="http://schemas.openxmlformats.org/officeDocument/2006/relationships/image" Target="../media/image22.png"/><Relationship Id="rId4" Type="http://schemas.openxmlformats.org/officeDocument/2006/relationships/image" Target="../media/image13.png"/><Relationship Id="rId9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27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4.png"/><Relationship Id="rId10" Type="http://schemas.openxmlformats.org/officeDocument/2006/relationships/image" Target="../media/image220.png"/><Relationship Id="rId4" Type="http://schemas.openxmlformats.org/officeDocument/2006/relationships/image" Target="../media/image13.png"/><Relationship Id="rId9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32.png"/><Relationship Id="rId3" Type="http://schemas.openxmlformats.org/officeDocument/2006/relationships/image" Target="../media/image13.png"/><Relationship Id="rId7" Type="http://schemas.openxmlformats.org/officeDocument/2006/relationships/image" Target="../media/image270.png"/><Relationship Id="rId12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30.png"/><Relationship Id="rId5" Type="http://schemas.openxmlformats.org/officeDocument/2006/relationships/image" Target="../media/image16.png"/><Relationship Id="rId10" Type="http://schemas.openxmlformats.org/officeDocument/2006/relationships/image" Target="../media/image29.png"/><Relationship Id="rId4" Type="http://schemas.openxmlformats.org/officeDocument/2006/relationships/image" Target="../media/image14.png"/><Relationship Id="rId9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5D958D-7BE1-4F19-B2A5-C4941AF5B03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sz="3600" b="1" dirty="0"/>
              <a:t>Diffusion SDEs</a:t>
            </a:r>
            <a:endParaRPr lang="zh-CN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36637821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35FC2C-FB13-2B17-B81D-28EA5670C5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50" y="12700"/>
            <a:ext cx="10515600" cy="763588"/>
          </a:xfrm>
        </p:spPr>
        <p:txBody>
          <a:bodyPr>
            <a:normAutofit/>
          </a:bodyPr>
          <a:lstStyle/>
          <a:p>
            <a:r>
              <a:rPr lang="en-US" altLang="zh-CN" sz="2800" b="1" dirty="0"/>
              <a:t>Denoising Diffusion Probability Models (DDPMs)</a:t>
            </a:r>
            <a:endParaRPr lang="zh-CN" altLang="en-US" sz="2800" b="1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F55C8BE-2C98-704E-0A4B-C8E7D1FDB076}"/>
              </a:ext>
            </a:extLst>
          </p:cNvPr>
          <p:cNvSpPr/>
          <p:nvPr/>
        </p:nvSpPr>
        <p:spPr>
          <a:xfrm>
            <a:off x="372665" y="776289"/>
            <a:ext cx="11446669" cy="1693956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43A79983-7E5A-37CA-3154-8630ED34AF39}"/>
              </a:ext>
            </a:extLst>
          </p:cNvPr>
          <p:cNvSpPr txBox="1"/>
          <p:nvPr/>
        </p:nvSpPr>
        <p:spPr>
          <a:xfrm>
            <a:off x="438150" y="816336"/>
            <a:ext cx="4780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Primary Contributions</a:t>
            </a:r>
            <a:endParaRPr lang="zh-CN" alt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CC47D076-3E5F-1254-AF5F-EC0CB3436956}"/>
                  </a:ext>
                </a:extLst>
              </p:cNvPr>
              <p:cNvSpPr txBox="1"/>
              <p:nvPr/>
            </p:nvSpPr>
            <p:spPr>
              <a:xfrm>
                <a:off x="817554" y="1338045"/>
                <a:ext cx="10556888" cy="92333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dirty="0"/>
                  <a:t>Answer what?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 dirty="0"/>
                  <a:t>How to train Network? Why?   a </a:t>
                </a:r>
                <a:r>
                  <a:rPr lang="en-US" altLang="zh-CN" b="1" dirty="0"/>
                  <a:t>Training Target </a:t>
                </a:r>
                <a:r>
                  <a:rPr lang="en-US" altLang="zh-CN" dirty="0"/>
                  <a:t>&amp; </a:t>
                </a:r>
                <a:r>
                  <a:rPr lang="en-US" altLang="zh-CN" b="1" dirty="0"/>
                  <a:t>Loss Function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 dirty="0"/>
                  <a:t>How to Sample high quality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altLang="zh-CN" dirty="0"/>
                  <a:t> from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altLang="zh-CN" dirty="0"/>
                  <a:t>?   a </a:t>
                </a:r>
                <a:r>
                  <a:rPr lang="en-US" altLang="zh-CN" b="1" dirty="0"/>
                  <a:t>Equivalence</a:t>
                </a:r>
                <a:r>
                  <a:rPr lang="en-US" altLang="zh-CN" dirty="0"/>
                  <a:t> &amp; </a:t>
                </a:r>
                <a:r>
                  <a:rPr lang="en-US" altLang="zh-CN" b="1" dirty="0"/>
                  <a:t>Sampling Process </a:t>
                </a:r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CC47D076-3E5F-1254-AF5F-EC0CB34369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554" y="1338045"/>
                <a:ext cx="10556888" cy="923330"/>
              </a:xfrm>
              <a:prstGeom prst="rect">
                <a:avLst/>
              </a:prstGeom>
              <a:blipFill>
                <a:blip r:embed="rId3"/>
                <a:stretch>
                  <a:fillRect l="-346" t="-3289" b="-92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文本框 20">
            <a:extLst>
              <a:ext uri="{FF2B5EF4-FFF2-40B4-BE49-F238E27FC236}">
                <a16:creationId xmlns:a16="http://schemas.microsoft.com/office/drawing/2014/main" id="{AE0C1DC1-D07F-0532-0936-00E4278721C8}"/>
              </a:ext>
            </a:extLst>
          </p:cNvPr>
          <p:cNvSpPr txBox="1"/>
          <p:nvPr/>
        </p:nvSpPr>
        <p:spPr>
          <a:xfrm>
            <a:off x="817554" y="2633430"/>
            <a:ext cx="10556888" cy="175432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Overview: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Equivalence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Sampling Process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Training Target and Loss Function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Limitation and Recent Works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Network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6C7C8C7-093F-37F9-7664-D8851EF72DD4}"/>
              </a:ext>
            </a:extLst>
          </p:cNvPr>
          <p:cNvSpPr txBox="1"/>
          <p:nvPr/>
        </p:nvSpPr>
        <p:spPr>
          <a:xfrm>
            <a:off x="107950" y="6496050"/>
            <a:ext cx="11391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</a:rPr>
              <a:t>Ho, J., Jain, A., &amp; </a:t>
            </a:r>
            <a:r>
              <a:rPr lang="en-US" altLang="zh-CN" sz="1200" dirty="0" err="1">
                <a:solidFill>
                  <a:schemeClr val="bg1">
                    <a:lumMod val="50000"/>
                  </a:schemeClr>
                </a:solidFill>
              </a:rPr>
              <a:t>Abbeel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</a:rPr>
              <a:t>, P. (2020). Denoising diffusion probabilistic models. Advances in neural information processing systems, 33, 6840-6851.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4610B54-DF5B-6012-C21F-10CCDF6C1C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0465" y="4627014"/>
            <a:ext cx="7671070" cy="1329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886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35FC2C-FB13-2B17-B81D-28EA5670C5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50" y="12700"/>
            <a:ext cx="10515600" cy="763588"/>
          </a:xfrm>
        </p:spPr>
        <p:txBody>
          <a:bodyPr>
            <a:normAutofit/>
          </a:bodyPr>
          <a:lstStyle/>
          <a:p>
            <a:r>
              <a:rPr lang="en-US" altLang="zh-CN" sz="2800" b="1" dirty="0"/>
              <a:t>Denoising Diffusion Probability Models (DDPMs)</a:t>
            </a:r>
            <a:endParaRPr lang="zh-CN" altLang="en-US" sz="2800" b="1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F55C8BE-2C98-704E-0A4B-C8E7D1FDB076}"/>
              </a:ext>
            </a:extLst>
          </p:cNvPr>
          <p:cNvSpPr/>
          <p:nvPr/>
        </p:nvSpPr>
        <p:spPr>
          <a:xfrm>
            <a:off x="372665" y="776288"/>
            <a:ext cx="11446669" cy="5719761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43A79983-7E5A-37CA-3154-8630ED34AF39}"/>
              </a:ext>
            </a:extLst>
          </p:cNvPr>
          <p:cNvSpPr txBox="1"/>
          <p:nvPr/>
        </p:nvSpPr>
        <p:spPr>
          <a:xfrm>
            <a:off x="438150" y="816336"/>
            <a:ext cx="4780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Equivalence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CC47D076-3E5F-1254-AF5F-EC0CB3436956}"/>
                  </a:ext>
                </a:extLst>
              </p:cNvPr>
              <p:cNvSpPr txBox="1"/>
              <p:nvPr/>
            </p:nvSpPr>
            <p:spPr>
              <a:xfrm>
                <a:off x="817554" y="1338045"/>
                <a:ext cx="10556888" cy="651525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dirty="0"/>
                  <a:t>Equ what?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e>
                      <m:e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;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∝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e>
                      <m:e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p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;</m:t>
                    </m:r>
                    <m:acc>
                      <m:accPr>
                        <m:chr m:val="̃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</m:acc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acc>
                      <m:accPr>
                        <m:chr m:val="̃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</m:acc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CC47D076-3E5F-1254-AF5F-EC0CB34369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554" y="1338045"/>
                <a:ext cx="10556888" cy="651525"/>
              </a:xfrm>
              <a:prstGeom prst="rect">
                <a:avLst/>
              </a:prstGeom>
              <a:blipFill>
                <a:blip r:embed="rId3"/>
                <a:stretch>
                  <a:fillRect l="-346" t="-4673" b="-1028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框 2">
            <a:extLst>
              <a:ext uri="{FF2B5EF4-FFF2-40B4-BE49-F238E27FC236}">
                <a16:creationId xmlns:a16="http://schemas.microsoft.com/office/drawing/2014/main" id="{C6C7C8C7-093F-37F9-7664-D8851EF72DD4}"/>
              </a:ext>
            </a:extLst>
          </p:cNvPr>
          <p:cNvSpPr txBox="1"/>
          <p:nvPr/>
        </p:nvSpPr>
        <p:spPr>
          <a:xfrm>
            <a:off x="107950" y="6496050"/>
            <a:ext cx="11391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</a:rPr>
              <a:t>Ho, J., Jain, A., &amp; </a:t>
            </a:r>
            <a:r>
              <a:rPr lang="en-US" altLang="zh-CN" sz="1200" dirty="0" err="1">
                <a:solidFill>
                  <a:schemeClr val="bg1">
                    <a:lumMod val="50000"/>
                  </a:schemeClr>
                </a:solidFill>
              </a:rPr>
              <a:t>Abbeel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</a:rPr>
              <a:t>, P. (2020). Denoising diffusion probabilistic models. Advances in neural information processing systems, 33, 6840-6851.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7992EB9A-39D8-BD5F-869D-88F899F41BF4}"/>
                  </a:ext>
                </a:extLst>
              </p:cNvPr>
              <p:cNvSpPr txBox="1"/>
              <p:nvPr/>
            </p:nvSpPr>
            <p:spPr>
              <a:xfrm>
                <a:off x="817554" y="2199753"/>
                <a:ext cx="10556888" cy="3948517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25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b="1" i="1" dirty="0"/>
                  <a:t>Form.</a:t>
                </a:r>
                <a:br>
                  <a:rPr lang="en-US" altLang="zh-CN" b="0" dirty="0"/>
                </a:br>
                <a14:m>
                  <m:oMath xmlns:m="http://schemas.openxmlformats.org/officeDocument/2006/math"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     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e>
                      <m:e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e>
                      <m:e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e>
                    </m:d>
                    <m:f>
                      <m:fPr>
                        <m:ctrlPr>
                          <a:rPr lang="en-US" altLang="zh-CN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  <m:d>
                          <m:dPr>
                            <m:ctrlPr>
                              <a:rPr lang="en-US" altLang="zh-CN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altLang="zh-CN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altLang="zh-CN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</m:e>
                        </m:d>
                      </m:num>
                      <m:den>
                        <m:r>
                          <a:rPr lang="en-US" altLang="zh-CN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  <m:d>
                          <m:dPr>
                            <m:ctrlPr>
                              <a:rPr lang="en-US" altLang="zh-CN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altLang="zh-CN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p>
                          </m:e>
                        </m:d>
                      </m:den>
                    </m:f>
                    <m:r>
                      <a:rPr lang="en-US" altLang="zh-CN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br>
                  <a:rPr lang="en-US" altLang="zh-CN" b="0" dirty="0">
                    <a:solidFill>
                      <a:srgbClr val="C00000"/>
                    </a:solidFill>
                  </a:rPr>
                </a:b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e>
                      <m:e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CN" b="0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b="0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p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e>
                      <m:e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CN" b="0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b="0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p>
                      </m:e>
                    </m:d>
                    <m:f>
                      <m:fPr>
                        <m:ctrlPr>
                          <a:rPr lang="en-US" altLang="zh-C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  <m:d>
                          <m:d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  <m:sSup>
                              <m:sSupPr>
                                <m:ctrlPr>
                                  <a:rPr lang="en-US" altLang="zh-CN" b="0" i="1" smtClean="0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b="0" i="1" smtClean="0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altLang="zh-CN" b="0" i="1" smtClean="0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p>
                            </m:sSup>
                          </m:e>
                        </m:d>
                      </m:num>
                      <m:den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  <m:d>
                          <m:d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p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  <m:sSup>
                              <m:sSupPr>
                                <m:ctrlPr>
                                  <a:rPr lang="en-US" altLang="zh-CN" b="0" i="1" smtClean="0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b="0" i="1" smtClean="0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altLang="zh-CN" b="0" i="1" smtClean="0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p>
                            </m:sSup>
                          </m:e>
                        </m:d>
                      </m:den>
                    </m:f>
                  </m:oMath>
                </a14:m>
                <a:br>
                  <a:rPr lang="en-US" altLang="zh-CN" dirty="0">
                    <a:solidFill>
                      <a:schemeClr val="tx1"/>
                    </a:solidFill>
                  </a:rPr>
                </a:br>
                <a14:m>
                  <m:oMath xmlns:m="http://schemas.openxmlformats.org/officeDocument/2006/math">
                    <m:r>
                      <a:rPr lang="en-US" altLang="zh-CN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                           </m:t>
                    </m:r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=</m:t>
                    </m:r>
                    <m:r>
                      <a:rPr lang="en-US" altLang="zh-CN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altLang="zh-CN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  <m:r>
                          <a:rPr lang="en-US" altLang="zh-CN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  <m:rad>
                          <m:radPr>
                            <m:degHide m:val="on"/>
                            <m:ctrlPr>
                              <a:rPr lang="en-US" altLang="zh-CN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b>
                              <m:sSubPr>
                                <m:ctrlPr>
                                  <a:rPr lang="en-US" altLang="zh-CN" b="0" i="1" smtClean="0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rad>
                        <m:sSup>
                          <m:sSupPr>
                            <m:ctrlPr>
                              <a:rPr lang="en-US" altLang="zh-CN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n-US" altLang="zh-CN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zh-CN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b="1" i="0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𝐈</m:t>
                        </m:r>
                      </m:e>
                    </m:d>
                    <m:f>
                      <m:fPr>
                        <m:ctrlP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  <m:d>
                          <m:dPr>
                            <m:ctrlPr>
                              <a:rPr lang="en-US" altLang="zh-CN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i="1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altLang="zh-CN" i="1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altLang="zh-CN" b="0" i="1" smtClean="0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  <m:r>
                              <a:rPr lang="en-US" altLang="zh-CN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;</m:t>
                            </m:r>
                            <m:rad>
                              <m:radPr>
                                <m:degHide m:val="on"/>
                                <m:ctrlPr>
                                  <a:rPr lang="en-US" altLang="zh-CN" i="1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altLang="zh-CN" i="1">
                                        <a:solidFill>
                                          <a:schemeClr val="accent2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n-US" altLang="zh-CN" i="1">
                                            <a:solidFill>
                                              <a:schemeClr val="accent2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>
                                            <a:solidFill>
                                              <a:schemeClr val="accent2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𝛼</m:t>
                                        </m:r>
                                      </m:e>
                                      <m:sub>
                                        <m:r>
                                          <a:rPr lang="en-US" altLang="zh-CN" i="1">
                                            <a:solidFill>
                                              <a:schemeClr val="accent2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  <m:r>
                                          <a:rPr lang="en-US" altLang="zh-CN" b="0" i="1" smtClean="0">
                                            <a:solidFill>
                                              <a:schemeClr val="accent2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sub>
                                    </m:sSub>
                                  </m:e>
                                </m:acc>
                              </m:e>
                            </m:rad>
                            <m:sSup>
                              <m:sSupPr>
                                <m:ctrlPr>
                                  <a:rPr lang="en-US" altLang="zh-CN" i="1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altLang="zh-CN" i="1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p>
                            </m:sSup>
                            <m:r>
                              <a:rPr lang="en-US" altLang="zh-CN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d>
                              <m:dPr>
                                <m:ctrlPr>
                                  <a:rPr lang="en-US" altLang="zh-CN" i="1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n-US" altLang="zh-CN" i="1">
                                        <a:solidFill>
                                          <a:schemeClr val="accent2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n-US" altLang="zh-CN" i="1">
                                            <a:solidFill>
                                              <a:schemeClr val="accent2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>
                                            <a:solidFill>
                                              <a:schemeClr val="accent2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𝛼</m:t>
                                        </m:r>
                                      </m:e>
                                      <m:sub>
                                        <m:r>
                                          <a:rPr lang="en-US" altLang="zh-CN" i="1">
                                            <a:solidFill>
                                              <a:schemeClr val="accent2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  <m:r>
                                          <a:rPr lang="en-US" altLang="zh-CN" b="0" i="1" smtClean="0">
                                            <a:solidFill>
                                              <a:schemeClr val="accent2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sub>
                                    </m:sSub>
                                  </m:e>
                                </m:acc>
                              </m:e>
                            </m:d>
                            <m:r>
                              <a:rPr lang="en-US" altLang="zh-CN" b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𝐈</m:t>
                            </m:r>
                          </m:e>
                        </m:d>
                      </m:num>
                      <m:den>
                        <m:r>
                          <a:rPr lang="en-US" altLang="zh-CN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  <m:d>
                          <m:dPr>
                            <m:ctrlPr>
                              <a:rPr lang="en-US" altLang="zh-CN" i="1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i="1">
                                    <a:solidFill>
                                      <a:schemeClr val="accent6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>
                                    <a:solidFill>
                                      <a:schemeClr val="accent6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altLang="zh-CN" i="1">
                                    <a:solidFill>
                                      <a:schemeClr val="accent6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p>
                            <m:r>
                              <a:rPr lang="en-US" altLang="zh-CN" i="1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;</m:t>
                            </m:r>
                            <m:rad>
                              <m:radPr>
                                <m:degHide m:val="on"/>
                                <m:ctrlPr>
                                  <a:rPr lang="en-US" altLang="zh-CN" i="1">
                                    <a:solidFill>
                                      <a:schemeClr val="accent6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altLang="zh-CN" i="1">
                                        <a:solidFill>
                                          <a:schemeClr val="accent6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n-US" altLang="zh-CN" i="1">
                                            <a:solidFill>
                                              <a:schemeClr val="accent6">
                                                <a:lumMod val="5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>
                                            <a:solidFill>
                                              <a:schemeClr val="accent6">
                                                <a:lumMod val="5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𝛼</m:t>
                                        </m:r>
                                      </m:e>
                                      <m:sub>
                                        <m:r>
                                          <a:rPr lang="en-US" altLang="zh-CN" i="1">
                                            <a:solidFill>
                                              <a:schemeClr val="accent6">
                                                <a:lumMod val="5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e>
                                </m:acc>
                              </m:e>
                            </m:rad>
                            <m:sSup>
                              <m:sSupPr>
                                <m:ctrlPr>
                                  <a:rPr lang="en-US" altLang="zh-CN" i="1">
                                    <a:solidFill>
                                      <a:schemeClr val="accent6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>
                                    <a:solidFill>
                                      <a:schemeClr val="accent6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altLang="zh-CN" i="1">
                                    <a:solidFill>
                                      <a:schemeClr val="accent6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p>
                            </m:sSup>
                            <m:r>
                              <a:rPr lang="en-US" altLang="zh-CN" i="1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d>
                              <m:dPr>
                                <m:ctrlPr>
                                  <a:rPr lang="en-US" altLang="zh-CN" i="1">
                                    <a:solidFill>
                                      <a:schemeClr val="accent6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solidFill>
                                      <a:schemeClr val="accent6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n-US" altLang="zh-CN" i="1">
                                        <a:solidFill>
                                          <a:schemeClr val="accent6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n-US" altLang="zh-CN" i="1">
                                            <a:solidFill>
                                              <a:schemeClr val="accent6">
                                                <a:lumMod val="5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>
                                            <a:solidFill>
                                              <a:schemeClr val="accent6">
                                                <a:lumMod val="5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𝛼</m:t>
                                        </m:r>
                                      </m:e>
                                      <m:sub>
                                        <m:r>
                                          <a:rPr lang="en-US" altLang="zh-CN" i="1">
                                            <a:solidFill>
                                              <a:schemeClr val="accent6">
                                                <a:lumMod val="5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e>
                                </m:acc>
                              </m:e>
                            </m:d>
                            <m:r>
                              <a:rPr lang="en-US" altLang="zh-CN" b="1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𝐈</m:t>
                            </m:r>
                          </m:e>
                        </m:d>
                      </m:den>
                    </m:f>
                  </m:oMath>
                </a14:m>
                <a:br>
                  <a:rPr lang="en-US" altLang="zh-CN" dirty="0"/>
                </a:br>
                <a14:m>
                  <m:oMath xmlns:m="http://schemas.openxmlformats.org/officeDocument/2006/math"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                           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∝</m:t>
                    </m:r>
                    <m:func>
                      <m:func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d>
                              <m:d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altLang="zh-CN" b="0" i="1" smtClean="0">
                                        <a:solidFill>
                                          <a:schemeClr val="accent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altLang="zh-CN" b="0" i="1" smtClean="0">
                                            <a:solidFill>
                                              <a:schemeClr val="accent1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en-US" altLang="zh-CN" b="0" i="1" smtClean="0">
                                                <a:solidFill>
                                                  <a:schemeClr val="accent1">
                                                    <a:lumMod val="75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p>
                                              <m:sSupPr>
                                                <m:ctrlPr>
                                                  <a:rPr lang="en-US" altLang="zh-CN" b="0" i="1" smtClean="0">
                                                    <a:solidFill>
                                                      <a:schemeClr val="accent1">
                                                        <a:lumMod val="75000"/>
                                                      </a:schemeClr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US" altLang="zh-CN" b="0" i="1" smtClean="0">
                                                    <a:solidFill>
                                                      <a:schemeClr val="accent1">
                                                        <a:lumMod val="75000"/>
                                                      </a:schemeClr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en-US" altLang="zh-CN" b="0" i="1" smtClean="0">
                                                    <a:solidFill>
                                                      <a:schemeClr val="accent1">
                                                        <a:lumMod val="75000"/>
                                                      </a:schemeClr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𝑡</m:t>
                                                </m:r>
                                              </m:sup>
                                            </m:sSup>
                                            <m:r>
                                              <a:rPr lang="en-US" altLang="zh-CN" b="0" i="1" smtClean="0">
                                                <a:solidFill>
                                                  <a:schemeClr val="accent1">
                                                    <a:lumMod val="75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ad>
                                              <m:radPr>
                                                <m:degHide m:val="on"/>
                                                <m:ctrlPr>
                                                  <a:rPr lang="en-US" altLang="zh-CN" i="1">
                                                    <a:solidFill>
                                                      <a:schemeClr val="accent1">
                                                        <a:lumMod val="75000"/>
                                                      </a:schemeClr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radPr>
                                              <m:deg/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n-US" altLang="zh-CN" i="1">
                                                        <a:solidFill>
                                                          <a:schemeClr val="accent1">
                                                            <a:lumMod val="75000"/>
                                                          </a:schemeClr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altLang="zh-CN" i="1">
                                                        <a:solidFill>
                                                          <a:schemeClr val="accent1">
                                                            <a:lumMod val="75000"/>
                                                          </a:schemeClr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𝛼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altLang="zh-CN" i="1">
                                                        <a:solidFill>
                                                          <a:schemeClr val="accent1">
                                                            <a:lumMod val="75000"/>
                                                          </a:schemeClr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𝑡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rad>
                                            <m:sSup>
                                              <m:sSupPr>
                                                <m:ctrlPr>
                                                  <a:rPr lang="en-US" altLang="zh-CN" i="1">
                                                    <a:solidFill>
                                                      <a:schemeClr val="accent1">
                                                        <a:lumMod val="75000"/>
                                                      </a:schemeClr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US" altLang="zh-CN" i="1">
                                                    <a:solidFill>
                                                      <a:schemeClr val="accent1">
                                                        <a:lumMod val="75000"/>
                                                      </a:schemeClr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en-US" altLang="zh-CN" i="1">
                                                    <a:solidFill>
                                                      <a:schemeClr val="accent1">
                                                        <a:lumMod val="75000"/>
                                                      </a:schemeClr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𝑡</m:t>
                                                </m:r>
                                                <m:r>
                                                  <a:rPr lang="en-US" altLang="zh-CN" i="1">
                                                    <a:solidFill>
                                                      <a:schemeClr val="accent1">
                                                        <a:lumMod val="75000"/>
                                                      </a:schemeClr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−1</m:t>
                                                </m:r>
                                              </m:sup>
                                            </m:sSup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en-US" altLang="zh-CN" b="0" i="1" smtClean="0">
                                            <a:solidFill>
                                              <a:schemeClr val="accent1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altLang="zh-CN" b="0" i="1" smtClean="0">
                                            <a:solidFill>
                                              <a:schemeClr val="accent1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b="0" i="1" smtClean="0">
                                            <a:solidFill>
                                              <a:schemeClr val="accent1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𝛽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solidFill>
                                              <a:schemeClr val="accent1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f>
                                  <m:fPr>
                                    <m:ctrlPr>
                                      <a:rPr lang="en-US" altLang="zh-CN" i="1" smtClean="0">
                                        <a:solidFill>
                                          <a:schemeClr val="accent2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altLang="zh-CN" i="1">
                                            <a:solidFill>
                                              <a:schemeClr val="accent2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en-US" altLang="zh-CN" i="1">
                                                <a:solidFill>
                                                  <a:schemeClr val="accent2">
                                                    <a:lumMod val="75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p>
                                              <m:sSupPr>
                                                <m:ctrlPr>
                                                  <a:rPr lang="en-US" altLang="zh-CN" i="1">
                                                    <a:solidFill>
                                                      <a:schemeClr val="accent2">
                                                        <a:lumMod val="75000"/>
                                                      </a:schemeClr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US" altLang="zh-CN" i="1">
                                                    <a:solidFill>
                                                      <a:schemeClr val="accent2">
                                                        <a:lumMod val="75000"/>
                                                      </a:schemeClr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en-US" altLang="zh-CN" i="1">
                                                    <a:solidFill>
                                                      <a:schemeClr val="accent2">
                                                        <a:lumMod val="75000"/>
                                                      </a:schemeClr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𝑡</m:t>
                                                </m:r>
                                                <m:r>
                                                  <a:rPr lang="en-US" altLang="zh-CN" b="0" i="1" smtClean="0">
                                                    <a:solidFill>
                                                      <a:schemeClr val="accent2">
                                                        <a:lumMod val="75000"/>
                                                      </a:schemeClr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−1</m:t>
                                                </m:r>
                                              </m:sup>
                                            </m:sSup>
                                            <m:r>
                                              <a:rPr lang="en-US" altLang="zh-CN" i="1">
                                                <a:solidFill>
                                                  <a:schemeClr val="accent2">
                                                    <a:lumMod val="75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ad>
                                              <m:radPr>
                                                <m:degHide m:val="on"/>
                                                <m:ctrlPr>
                                                  <a:rPr lang="en-US" altLang="zh-CN" i="1">
                                                    <a:solidFill>
                                                      <a:schemeClr val="accent2">
                                                        <a:lumMod val="75000"/>
                                                      </a:schemeClr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radPr>
                                              <m:deg/>
                                              <m:e>
                                                <m:acc>
                                                  <m:accPr>
                                                    <m:chr m:val="̅"/>
                                                    <m:ctrlPr>
                                                      <a:rPr lang="en-US" altLang="zh-CN" i="1">
                                                        <a:solidFill>
                                                          <a:schemeClr val="accent2">
                                                            <a:lumMod val="75000"/>
                                                          </a:schemeClr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accPr>
                                                  <m:e>
                                                    <m:sSub>
                                                      <m:sSubPr>
                                                        <m:ctrlPr>
                                                          <a:rPr lang="en-US" altLang="zh-CN" i="1">
                                                            <a:solidFill>
                                                              <a:schemeClr val="accent2">
                                                                <a:lumMod val="75000"/>
                                                              </a:schemeClr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sSubPr>
                                                      <m:e>
                                                        <m:r>
                                                          <a:rPr lang="en-US" altLang="zh-CN" i="1">
                                                            <a:solidFill>
                                                              <a:schemeClr val="accent2">
                                                                <a:lumMod val="75000"/>
                                                              </a:schemeClr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𝛼</m:t>
                                                        </m:r>
                                                      </m:e>
                                                      <m:sub>
                                                        <m:r>
                                                          <a:rPr lang="en-US" altLang="zh-CN" i="1">
                                                            <a:solidFill>
                                                              <a:schemeClr val="accent2">
                                                                <a:lumMod val="75000"/>
                                                              </a:schemeClr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𝑡</m:t>
                                                        </m:r>
                                                        <m:r>
                                                          <a:rPr lang="en-US" altLang="zh-CN" i="1">
                                                            <a:solidFill>
                                                              <a:schemeClr val="accent2">
                                                                <a:lumMod val="75000"/>
                                                              </a:schemeClr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−1</m:t>
                                                        </m:r>
                                                      </m:sub>
                                                    </m:sSub>
                                                  </m:e>
                                                </m:acc>
                                              </m:e>
                                            </m:rad>
                                            <m:sSup>
                                              <m:sSupPr>
                                                <m:ctrlPr>
                                                  <a:rPr lang="en-US" altLang="zh-CN" i="1">
                                                    <a:solidFill>
                                                      <a:schemeClr val="accent2">
                                                        <a:lumMod val="75000"/>
                                                      </a:schemeClr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US" altLang="zh-CN" i="1">
                                                    <a:solidFill>
                                                      <a:schemeClr val="accent2">
                                                        <a:lumMod val="75000"/>
                                                      </a:schemeClr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en-US" altLang="zh-CN" i="1">
                                                    <a:solidFill>
                                                      <a:schemeClr val="accent2">
                                                        <a:lumMod val="75000"/>
                                                      </a:schemeClr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0</m:t>
                                                </m:r>
                                              </m:sup>
                                            </m:sSup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en-US" altLang="zh-CN" i="1">
                                            <a:solidFill>
                                              <a:schemeClr val="accent2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lang="en-US" altLang="zh-CN" i="1">
                                        <a:solidFill>
                                          <a:schemeClr val="accent2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lang="en-US" altLang="zh-CN" i="1">
                                            <a:solidFill>
                                              <a:schemeClr val="accent2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zh-CN" i="1">
                                                <a:solidFill>
                                                  <a:schemeClr val="accent2">
                                                    <a:lumMod val="75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i="1">
                                                <a:solidFill>
                                                  <a:schemeClr val="accent2">
                                                    <a:lumMod val="75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i="1">
                                                <a:solidFill>
                                                  <a:schemeClr val="accent2">
                                                    <a:lumMod val="75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  <m:r>
                                              <a:rPr lang="en-US" altLang="zh-CN" i="1">
                                                <a:solidFill>
                                                  <a:schemeClr val="accent2">
                                                    <a:lumMod val="75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−1</m:t>
                                            </m:r>
                                          </m:sub>
                                        </m:sSub>
                                      </m:e>
                                    </m:acc>
                                  </m:den>
                                </m:f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altLang="zh-CN" i="1" smtClean="0">
                                        <a:solidFill>
                                          <a:schemeClr val="accent6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altLang="zh-CN" i="1">
                                            <a:solidFill>
                                              <a:schemeClr val="accent6">
                                                <a:lumMod val="5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en-US" altLang="zh-CN" i="1">
                                                <a:solidFill>
                                                  <a:schemeClr val="accent6">
                                                    <a:lumMod val="50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p>
                                              <m:sSupPr>
                                                <m:ctrlPr>
                                                  <a:rPr lang="en-US" altLang="zh-CN" i="1">
                                                    <a:solidFill>
                                                      <a:schemeClr val="accent6">
                                                        <a:lumMod val="50000"/>
                                                      </a:schemeClr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US" altLang="zh-CN" i="1">
                                                    <a:solidFill>
                                                      <a:schemeClr val="accent6">
                                                        <a:lumMod val="50000"/>
                                                      </a:schemeClr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en-US" altLang="zh-CN" i="1">
                                                    <a:solidFill>
                                                      <a:schemeClr val="accent6">
                                                        <a:lumMod val="50000"/>
                                                      </a:schemeClr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𝑡</m:t>
                                                </m:r>
                                              </m:sup>
                                            </m:sSup>
                                            <m:r>
                                              <a:rPr lang="en-US" altLang="zh-CN" i="1">
                                                <a:solidFill>
                                                  <a:schemeClr val="accent6">
                                                    <a:lumMod val="50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ad>
                                              <m:radPr>
                                                <m:degHide m:val="on"/>
                                                <m:ctrlPr>
                                                  <a:rPr lang="en-US" altLang="zh-CN" i="1">
                                                    <a:solidFill>
                                                      <a:schemeClr val="accent6">
                                                        <a:lumMod val="50000"/>
                                                      </a:schemeClr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radPr>
                                              <m:deg/>
                                              <m:e>
                                                <m:acc>
                                                  <m:accPr>
                                                    <m:chr m:val="̅"/>
                                                    <m:ctrlPr>
                                                      <a:rPr lang="en-US" altLang="zh-CN" i="1">
                                                        <a:solidFill>
                                                          <a:schemeClr val="accent6">
                                                            <a:lumMod val="50000"/>
                                                          </a:schemeClr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accPr>
                                                  <m:e>
                                                    <m:sSub>
                                                      <m:sSubPr>
                                                        <m:ctrlPr>
                                                          <a:rPr lang="en-US" altLang="zh-CN" i="1">
                                                            <a:solidFill>
                                                              <a:schemeClr val="accent6">
                                                                <a:lumMod val="50000"/>
                                                              </a:schemeClr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sSubPr>
                                                      <m:e>
                                                        <m:r>
                                                          <a:rPr lang="en-US" altLang="zh-CN" i="1">
                                                            <a:solidFill>
                                                              <a:schemeClr val="accent6">
                                                                <a:lumMod val="50000"/>
                                                              </a:schemeClr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𝛼</m:t>
                                                        </m:r>
                                                      </m:e>
                                                      <m:sub>
                                                        <m:r>
                                                          <a:rPr lang="en-US" altLang="zh-CN" i="1">
                                                            <a:solidFill>
                                                              <a:schemeClr val="accent6">
                                                                <a:lumMod val="50000"/>
                                                              </a:schemeClr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𝑡</m:t>
                                                        </m:r>
                                                      </m:sub>
                                                    </m:sSub>
                                                  </m:e>
                                                </m:acc>
                                              </m:e>
                                            </m:rad>
                                            <m:sSup>
                                              <m:sSupPr>
                                                <m:ctrlPr>
                                                  <a:rPr lang="en-US" altLang="zh-CN" i="1">
                                                    <a:solidFill>
                                                      <a:schemeClr val="accent6">
                                                        <a:lumMod val="50000"/>
                                                      </a:schemeClr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US" altLang="zh-CN" i="1">
                                                    <a:solidFill>
                                                      <a:schemeClr val="accent6">
                                                        <a:lumMod val="50000"/>
                                                      </a:schemeClr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en-US" altLang="zh-CN" i="1">
                                                    <a:solidFill>
                                                      <a:schemeClr val="accent6">
                                                        <a:lumMod val="50000"/>
                                                      </a:schemeClr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0</m:t>
                                                </m:r>
                                              </m:sup>
                                            </m:sSup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en-US" altLang="zh-CN" i="1">
                                            <a:solidFill>
                                              <a:schemeClr val="accent6">
                                                <a:lumMod val="5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lang="en-US" altLang="zh-CN" i="1">
                                        <a:solidFill>
                                          <a:schemeClr val="accent6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lang="en-US" altLang="zh-CN" i="1">
                                            <a:solidFill>
                                              <a:schemeClr val="accent6">
                                                <a:lumMod val="5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zh-CN" i="1">
                                                <a:solidFill>
                                                  <a:schemeClr val="accent6">
                                                    <a:lumMod val="50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i="1">
                                                <a:solidFill>
                                                  <a:schemeClr val="accent6">
                                                    <a:lumMod val="50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i="1">
                                                <a:solidFill>
                                                  <a:schemeClr val="accent6">
                                                    <a:lumMod val="50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sub>
                                        </m:sSub>
                                      </m:e>
                                    </m:acc>
                                  </m:den>
                                </m:f>
                              </m:e>
                            </m:d>
                          </m:e>
                        </m:d>
                      </m:e>
                    </m:func>
                  </m:oMath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7992EB9A-39D8-BD5F-869D-88F899F41B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554" y="2199753"/>
                <a:ext cx="10556888" cy="3948517"/>
              </a:xfrm>
              <a:prstGeom prst="rect">
                <a:avLst/>
              </a:prstGeom>
              <a:blipFill>
                <a:blip r:embed="rId4"/>
                <a:stretch>
                  <a:fillRect l="-3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7FE226DF-9FEA-12B1-156C-359CD44042D1}"/>
                  </a:ext>
                </a:extLst>
              </p:cNvPr>
              <p:cNvSpPr txBox="1"/>
              <p:nvPr/>
            </p:nvSpPr>
            <p:spPr>
              <a:xfrm>
                <a:off x="817554" y="3266836"/>
                <a:ext cx="294791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𝐼𝑛𝑡𝑟𝑜𝑑𝑢𝑐𝑒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𝐶𝑜𝑛𝑑𝑖𝑡𝑖𝑜𝑛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⇒</m:t>
                      </m:r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7FE226DF-9FEA-12B1-156C-359CD44042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554" y="3266836"/>
                <a:ext cx="2947916" cy="338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FC5E6830-D8DD-B886-82B9-FD676A624389}"/>
                  </a:ext>
                </a:extLst>
              </p:cNvPr>
              <p:cNvSpPr txBox="1"/>
              <p:nvPr/>
            </p:nvSpPr>
            <p:spPr>
              <a:xfrm>
                <a:off x="817554" y="2583881"/>
                <a:ext cx="223831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1600" i="1">
                          <a:latin typeface="Cambria Math" panose="02040503050406030204" pitchFamily="18" charset="0"/>
                        </a:rPr>
                        <m:t>𝐵𝑎𝑦𝑒𝑠</m:t>
                      </m:r>
                      <m:r>
                        <a:rPr lang="en-US" altLang="zh-CN" sz="1600" i="1">
                          <a:latin typeface="Cambria Math" panose="02040503050406030204" pitchFamily="18" charset="0"/>
                        </a:rPr>
                        <m:t>′ </m:t>
                      </m:r>
                      <m:r>
                        <a:rPr lang="en-US" altLang="zh-CN" sz="1600" i="1">
                          <a:latin typeface="Cambria Math" panose="02040503050406030204" pitchFamily="18" charset="0"/>
                        </a:rPr>
                        <m:t>𝑡h𝑒𝑜𝑟𝑒𝑚</m:t>
                      </m:r>
                      <m:r>
                        <a:rPr lang="en-US" altLang="zh-CN" sz="1600" i="1">
                          <a:latin typeface="Cambria Math" panose="02040503050406030204" pitchFamily="18" charset="0"/>
                        </a:rPr>
                        <m:t>⇒</m:t>
                      </m:r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FC5E6830-D8DD-B886-82B9-FD676A6243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554" y="2583881"/>
                <a:ext cx="2238312" cy="338554"/>
              </a:xfrm>
              <a:prstGeom prst="rect">
                <a:avLst/>
              </a:prstGeom>
              <a:blipFill>
                <a:blip r:embed="rId6"/>
                <a:stretch>
                  <a:fillRect l="-272" b="-1454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57254CEE-2B37-B6EC-A55E-3970B888FC02}"/>
                  </a:ext>
                </a:extLst>
              </p:cNvPr>
              <p:cNvSpPr txBox="1"/>
              <p:nvPr/>
            </p:nvSpPr>
            <p:spPr>
              <a:xfrm>
                <a:off x="8426526" y="2922435"/>
                <a:ext cx="294791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altLang="zh-CN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⊲</m:t>
                      </m:r>
                      <m:r>
                        <a:rPr lang="en-US" altLang="zh-CN" sz="16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d>
                        <m:dPr>
                          <m:ctrlPr>
                            <a:rPr lang="en-US" altLang="zh-CN" sz="16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1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CN" sz="1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</m:e>
                      </m:d>
                      <m:r>
                        <a:rPr lang="en-US" altLang="zh-CN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𝑖𝑠</m:t>
                      </m:r>
                      <m:r>
                        <a:rPr lang="en-US" altLang="zh-CN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𝑛𝑜𝑡</m:t>
                      </m:r>
                      <m:r>
                        <a:rPr lang="en-US" altLang="zh-CN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𝑑𝑒𝑓𝑖𝑛𝑒𝑑</m:t>
                      </m:r>
                    </m:oMath>
                  </m:oMathPara>
                </a14:m>
                <a:endParaRPr lang="zh-CN" alt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57254CEE-2B37-B6EC-A55E-3970B888FC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6526" y="2922435"/>
                <a:ext cx="2947916" cy="338554"/>
              </a:xfrm>
              <a:prstGeom prst="rect">
                <a:avLst/>
              </a:prstGeom>
              <a:blipFill>
                <a:blip r:embed="rId7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859622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35FC2C-FB13-2B17-B81D-28EA5670C5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50" y="12700"/>
            <a:ext cx="10515600" cy="763588"/>
          </a:xfrm>
        </p:spPr>
        <p:txBody>
          <a:bodyPr>
            <a:normAutofit/>
          </a:bodyPr>
          <a:lstStyle/>
          <a:p>
            <a:r>
              <a:rPr lang="en-US" altLang="zh-CN" sz="2800" b="1" dirty="0"/>
              <a:t>Denoising Diffusion Probability Models (DDPMs)</a:t>
            </a:r>
            <a:endParaRPr lang="zh-CN" altLang="en-US" sz="2800" b="1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F55C8BE-2C98-704E-0A4B-C8E7D1FDB076}"/>
              </a:ext>
            </a:extLst>
          </p:cNvPr>
          <p:cNvSpPr/>
          <p:nvPr/>
        </p:nvSpPr>
        <p:spPr>
          <a:xfrm>
            <a:off x="372665" y="776288"/>
            <a:ext cx="11446669" cy="5719761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43A79983-7E5A-37CA-3154-8630ED34AF39}"/>
              </a:ext>
            </a:extLst>
          </p:cNvPr>
          <p:cNvSpPr txBox="1"/>
          <p:nvPr/>
        </p:nvSpPr>
        <p:spPr>
          <a:xfrm>
            <a:off x="438150" y="816336"/>
            <a:ext cx="4780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Equivalence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6C7C8C7-093F-37F9-7664-D8851EF72DD4}"/>
              </a:ext>
            </a:extLst>
          </p:cNvPr>
          <p:cNvSpPr txBox="1"/>
          <p:nvPr/>
        </p:nvSpPr>
        <p:spPr>
          <a:xfrm>
            <a:off x="107950" y="6496050"/>
            <a:ext cx="11391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</a:rPr>
              <a:t>Ho, J., Jain, A., &amp; </a:t>
            </a:r>
            <a:r>
              <a:rPr lang="en-US" altLang="zh-CN" sz="1200" dirty="0" err="1">
                <a:solidFill>
                  <a:schemeClr val="bg1">
                    <a:lumMod val="50000"/>
                  </a:schemeClr>
                </a:solidFill>
              </a:rPr>
              <a:t>Abbeel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</a:rPr>
              <a:t>, P. (2020). Denoising diffusion probabilistic models. Advances in neural information processing systems, 33, 6840-6851.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7992EB9A-39D8-BD5F-869D-88F899F41BF4}"/>
                  </a:ext>
                </a:extLst>
              </p:cNvPr>
              <p:cNvSpPr txBox="1"/>
              <p:nvPr/>
            </p:nvSpPr>
            <p:spPr>
              <a:xfrm>
                <a:off x="817556" y="1346768"/>
                <a:ext cx="10556888" cy="98437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𝑞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e>
                        <m:e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altLang="zh-CN" b="0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p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∝</m:t>
                      </m:r>
                      <m:func>
                        <m:func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altLang="zh-CN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n-US" altLang="zh-CN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en-US" altLang="zh-CN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p>
                                                <m:sSupPr>
                                                  <m:ctrlPr>
                                                    <a:rPr lang="en-US" altLang="zh-CN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en-US" altLang="zh-CN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en-US" altLang="zh-CN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𝑡</m:t>
                                                  </m:r>
                                                </m:sup>
                                              </m:sSup>
                                              <m:r>
                                                <a:rPr lang="en-US" altLang="zh-CN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rad>
                                                <m:radPr>
                                                  <m:degHide m:val="on"/>
                                                  <m:ctrlPr>
                                                    <a:rPr lang="en-US" altLang="zh-CN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radPr>
                                                <m:deg/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altLang="zh-CN" i="1">
                                                          <a:solidFill>
                                                            <a:schemeClr val="tx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altLang="zh-CN" i="1">
                                                          <a:solidFill>
                                                            <a:schemeClr val="tx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𝛼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altLang="zh-CN" i="1">
                                                          <a:solidFill>
                                                            <a:schemeClr val="tx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𝑡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rad>
                                              <m:sSup>
                                                <m:sSupPr>
                                                  <m:ctrlPr>
                                                    <a:rPr lang="en-US" altLang="zh-CN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en-US" altLang="zh-CN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en-US" altLang="zh-CN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𝑡</m:t>
                                                  </m:r>
                                                  <m:r>
                                                    <a:rPr lang="en-US" altLang="zh-CN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−1</m:t>
                                                  </m:r>
                                                </m:sup>
                                              </m:sSup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n-US" altLang="zh-CN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altLang="zh-CN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𝛽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den>
                                  </m:f>
                                  <m: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lang="en-US" altLang="zh-CN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n-US" altLang="zh-CN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en-US" altLang="zh-CN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p>
                                                <m:sSupPr>
                                                  <m:ctrlPr>
                                                    <a:rPr lang="en-US" altLang="zh-CN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en-US" altLang="zh-CN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en-US" altLang="zh-CN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𝑡</m:t>
                                                  </m:r>
                                                  <m:r>
                                                    <a:rPr lang="en-US" altLang="zh-CN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−1</m:t>
                                                  </m:r>
                                                </m:sup>
                                              </m:sSup>
                                              <m:r>
                                                <a:rPr lang="en-US" altLang="zh-CN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rad>
                                                <m:radPr>
                                                  <m:degHide m:val="on"/>
                                                  <m:ctrlPr>
                                                    <a:rPr lang="en-US" altLang="zh-CN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radPr>
                                                <m:deg/>
                                                <m:e>
                                                  <m:acc>
                                                    <m:accPr>
                                                      <m:chr m:val="̅"/>
                                                      <m:ctrlPr>
                                                        <a:rPr lang="en-US" altLang="zh-CN" i="1">
                                                          <a:solidFill>
                                                            <a:schemeClr val="tx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accPr>
                                                    <m:e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altLang="zh-CN" i="1">
                                                              <a:solidFill>
                                                                <a:schemeClr val="tx1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en-US" altLang="zh-CN" i="1">
                                                              <a:solidFill>
                                                                <a:schemeClr val="tx1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𝛼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en-US" altLang="zh-CN" i="1">
                                                              <a:solidFill>
                                                                <a:schemeClr val="tx1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𝑡</m:t>
                                                          </m:r>
                                                          <m:r>
                                                            <a:rPr lang="en-US" altLang="zh-CN" i="1">
                                                              <a:solidFill>
                                                                <a:schemeClr val="tx1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−1</m:t>
                                                          </m:r>
                                                        </m:sub>
                                                      </m:sSub>
                                                    </m:e>
                                                  </m:acc>
                                                </m:e>
                                              </m:rad>
                                              <m:sSup>
                                                <m:sSupPr>
                                                  <m:ctrlPr>
                                                    <a:rPr lang="en-US" altLang="zh-CN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en-US" altLang="zh-CN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en-US" altLang="zh-CN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sup>
                                              </m:sSup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n-US" altLang="zh-CN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num>
                                    <m:den>
                                      <m:r>
                                        <a:rPr lang="en-US" altLang="zh-CN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acc>
                                        <m:accPr>
                                          <m:chr m:val="̅"/>
                                          <m:ctrlPr>
                                            <a:rPr lang="en-US" altLang="zh-CN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CN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𝛼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  <m:r>
                                                <a:rPr lang="en-US" altLang="zh-CN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−1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</m:den>
                                  </m:f>
                                  <m: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altLang="zh-CN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n-US" altLang="zh-CN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en-US" altLang="zh-CN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p>
                                                <m:sSupPr>
                                                  <m:ctrlPr>
                                                    <a:rPr lang="en-US" altLang="zh-CN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en-US" altLang="zh-CN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en-US" altLang="zh-CN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𝑡</m:t>
                                                  </m:r>
                                                </m:sup>
                                              </m:sSup>
                                              <m:r>
                                                <a:rPr lang="en-US" altLang="zh-CN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rad>
                                                <m:radPr>
                                                  <m:degHide m:val="on"/>
                                                  <m:ctrlPr>
                                                    <a:rPr lang="en-US" altLang="zh-CN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radPr>
                                                <m:deg/>
                                                <m:e>
                                                  <m:acc>
                                                    <m:accPr>
                                                      <m:chr m:val="̅"/>
                                                      <m:ctrlPr>
                                                        <a:rPr lang="en-US" altLang="zh-CN" i="1">
                                                          <a:solidFill>
                                                            <a:schemeClr val="tx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accPr>
                                                    <m:e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altLang="zh-CN" i="1">
                                                              <a:solidFill>
                                                                <a:schemeClr val="tx1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en-US" altLang="zh-CN" i="1">
                                                              <a:solidFill>
                                                                <a:schemeClr val="tx1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𝛼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en-US" altLang="zh-CN" i="1">
                                                              <a:solidFill>
                                                                <a:schemeClr val="tx1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𝑡</m:t>
                                                          </m:r>
                                                        </m:sub>
                                                      </m:sSub>
                                                    </m:e>
                                                  </m:acc>
                                                </m:e>
                                              </m:rad>
                                              <m:sSup>
                                                <m:sSupPr>
                                                  <m:ctrlPr>
                                                    <a:rPr lang="en-US" altLang="zh-CN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en-US" altLang="zh-CN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en-US" altLang="zh-CN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sup>
                                              </m:sSup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n-US" altLang="zh-CN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num>
                                    <m:den>
                                      <m:r>
                                        <a:rPr lang="en-US" altLang="zh-CN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acc>
                                        <m:accPr>
                                          <m:chr m:val="̅"/>
                                          <m:ctrlPr>
                                            <a:rPr lang="en-US" altLang="zh-CN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CN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𝛼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</m:den>
                                  </m:f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br>
                  <a:rPr lang="en-US" altLang="zh-CN" dirty="0">
                    <a:solidFill>
                      <a:schemeClr val="tx1"/>
                    </a:solidFill>
                  </a:rPr>
                </a:br>
                <a:endParaRPr lang="en-US" altLang="zh-CN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7992EB9A-39D8-BD5F-869D-88F899F41B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556" y="1346768"/>
                <a:ext cx="10556888" cy="98437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BDDE7A3C-3F28-5546-EA43-EEEA6E2AA170}"/>
                  </a:ext>
                </a:extLst>
              </p:cNvPr>
              <p:cNvSpPr txBox="1"/>
              <p:nvPr/>
            </p:nvSpPr>
            <p:spPr>
              <a:xfrm>
                <a:off x="817555" y="2492240"/>
                <a:ext cx="10556888" cy="714939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𝑒𝑚𝑚𝑎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: 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den>
                    </m:f>
                    <m:func>
                      <m:func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sSup>
                                  <m:sSup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p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</m:e>
                        </m:d>
                      </m:e>
                    </m:func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∝</m:t>
                    </m:r>
                    <m:func>
                      <m:func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d>
                              <m:d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altLang="zh-CN" b="0" i="1" smtClean="0">
                                        <a:solidFill>
                                          <a:schemeClr val="accent2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b="0" i="1" smtClean="0">
                                        <a:solidFill>
                                          <a:schemeClr val="accent2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en-US" altLang="zh-CN" b="0" i="1" smtClean="0">
                                            <a:solidFill>
                                              <a:schemeClr val="accent2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b="0" i="1" smtClean="0">
                                            <a:solidFill>
                                              <a:schemeClr val="accent2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p>
                                        <m:r>
                                          <a:rPr lang="en-US" altLang="zh-CN" b="0" i="1" smtClean="0">
                                            <a:solidFill>
                                              <a:schemeClr val="accent2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  <m:sSup>
                                  <m:sSup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+2</m:t>
                                </m:r>
                                <m:f>
                                  <m:fPr>
                                    <m:ctrlPr>
                                      <a:rPr lang="en-US" altLang="zh-CN" b="0" i="1" smtClean="0">
                                        <a:solidFill>
                                          <a:schemeClr val="accent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b="0" i="1" smtClean="0">
                                        <a:solidFill>
                                          <a:schemeClr val="accent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en-US" altLang="zh-CN" b="0" i="1" smtClean="0">
                                            <a:solidFill>
                                              <a:schemeClr val="accent1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b="0" i="1" smtClean="0">
                                            <a:solidFill>
                                              <a:schemeClr val="accent1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p>
                                        <m:r>
                                          <a:rPr lang="en-US" altLang="zh-CN" b="0" i="1" smtClean="0">
                                            <a:solidFill>
                                              <a:schemeClr val="accent1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f>
                                  <m:f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  <m:sup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p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</m:e>
                            </m:d>
                          </m:e>
                        </m:d>
                      </m:e>
                    </m:func>
                  </m:oMath>
                </a14:m>
                <a:endParaRPr lang="en-US" altLang="zh-CN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BDDE7A3C-3F28-5546-EA43-EEEA6E2AA1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555" y="2492240"/>
                <a:ext cx="10556888" cy="71493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31D2B232-69CD-1BAF-0FBC-280E0BF960C0}"/>
                  </a:ext>
                </a:extLst>
              </p:cNvPr>
              <p:cNvSpPr txBox="1"/>
              <p:nvPr/>
            </p:nvSpPr>
            <p:spPr>
              <a:xfrm>
                <a:off x="817556" y="3348672"/>
                <a:ext cx="10556888" cy="1789401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</m:acc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acc>
                            <m:accPr>
                              <m:chr m:val="̅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acc>
                        </m:num>
                        <m:den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1−</m:t>
                          </m:r>
                          <m:acc>
                            <m:accPr>
                              <m:chr m:val="̅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</m:den>
                      </m:f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   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   </m:t>
                      </m:r>
                      <m:acc>
                        <m:accPr>
                          <m:chr m:val="̃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</m:acc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rad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1−</m:t>
                          </m:r>
                          <m:acc>
                            <m:accPr>
                              <m:chr m:val="̅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acc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1−</m:t>
                          </m:r>
                          <m:acc>
                            <m:accPr>
                              <m:chr m:val="̅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</m:den>
                      </m:f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acc>
                                <m:accPr>
                                  <m:chr m:val="̅"/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rad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1−</m:t>
                          </m:r>
                          <m:acc>
                            <m:accPr>
                              <m:chr m:val="̅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</m:den>
                      </m:f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</m:oMath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</m:acc>
                      <m:r>
                        <a:rPr lang="en-US" altLang="zh-CN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≔</m:t>
                      </m:r>
                      <m:f>
                        <m:f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rad>
                        </m:den>
                      </m:f>
                      <m:d>
                        <m:d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e>
                                  </m:acc>
                                </m:e>
                              </m:rad>
                            </m:den>
                          </m:f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altLang="zh-CN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𝐈</m:t>
                          </m:r>
                        </m:e>
                      </m:d>
                    </m:oMath>
                  </m:oMathPara>
                </a14:m>
                <a:br>
                  <a:rPr lang="en-US" altLang="zh-CN" dirty="0">
                    <a:solidFill>
                      <a:schemeClr val="tx1"/>
                    </a:solidFill>
                  </a:rPr>
                </a:br>
                <a:endParaRPr lang="en-US" altLang="zh-CN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31D2B232-69CD-1BAF-0FBC-280E0BF960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556" y="3348672"/>
                <a:ext cx="10556888" cy="178940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A8CD9A82-7293-4BA1-5156-6162AA59BDCE}"/>
                  </a:ext>
                </a:extLst>
              </p:cNvPr>
              <p:cNvSpPr txBox="1"/>
              <p:nvPr/>
            </p:nvSpPr>
            <p:spPr>
              <a:xfrm>
                <a:off x="817555" y="3348671"/>
                <a:ext cx="223831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𝑆𝑜𝑙𝑣𝑒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 ⇒</m:t>
                      </m:r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A8CD9A82-7293-4BA1-5156-6162AA59BD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555" y="3348671"/>
                <a:ext cx="2238312" cy="3385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F4012E30-6280-D659-6692-44872E89C43D}"/>
                  </a:ext>
                </a:extLst>
              </p:cNvPr>
              <p:cNvSpPr txBox="1"/>
              <p:nvPr/>
            </p:nvSpPr>
            <p:spPr>
              <a:xfrm>
                <a:off x="817555" y="4147566"/>
                <a:ext cx="478096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𝑅𝑒𝑃𝑎𝑟𝑎𝑚𝑒𝑡𝑒𝑟𝑖𝑧𝑖𝑛𝑔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𝑐𝑖𝑡𝑒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𝑉𝐴𝐸</m:t>
                          </m:r>
                        </m:e>
                      </m:d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) </m:t>
                      </m:r>
                      <m:r>
                        <a:rPr lang="en-US" altLang="zh-CN" sz="1600" i="1">
                          <a:latin typeface="Cambria Math" panose="02040503050406030204" pitchFamily="18" charset="0"/>
                        </a:rPr>
                        <m:t>⇒</m:t>
                      </m:r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F4012E30-6280-D659-6692-44872E89C4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555" y="4147566"/>
                <a:ext cx="4780963" cy="338554"/>
              </a:xfrm>
              <a:prstGeom prst="rect">
                <a:avLst/>
              </a:prstGeom>
              <a:blipFill>
                <a:blip r:embed="rId7"/>
                <a:stretch>
                  <a:fillRect l="-128" b="-12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95ADFCF9-C805-AF7D-A583-2C511EB3C7F0}"/>
                  </a:ext>
                </a:extLst>
              </p:cNvPr>
              <p:cNvSpPr txBox="1"/>
              <p:nvPr/>
            </p:nvSpPr>
            <p:spPr>
              <a:xfrm>
                <a:off x="5277307" y="4387589"/>
                <a:ext cx="6097136" cy="7293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altLang="zh-CN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⊲</m:t>
                      </m:r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r>
                        <a:rPr lang="en-US" altLang="zh-CN" i="1">
                          <a:latin typeface="Cambria Math" panose="02040503050406030204" pitchFamily="18" charset="0"/>
                        </a:rPr>
                        <m:t>≔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acc>
                                <m:accPr>
                                  <m:chr m:val="̅"/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rad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rad>
                        <m:radPr>
                          <m:degHide m:val="on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1−</m:t>
                          </m:r>
                          <m:acc>
                            <m:accPr>
                              <m:chr m:val="̅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</m:e>
                      </m:ra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1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95ADFCF9-C805-AF7D-A583-2C511EB3C7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7307" y="4387589"/>
                <a:ext cx="6097136" cy="72936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330411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35FC2C-FB13-2B17-B81D-28EA5670C5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50" y="12700"/>
            <a:ext cx="10515600" cy="763588"/>
          </a:xfrm>
        </p:spPr>
        <p:txBody>
          <a:bodyPr>
            <a:normAutofit/>
          </a:bodyPr>
          <a:lstStyle/>
          <a:p>
            <a:r>
              <a:rPr lang="en-US" altLang="zh-CN" sz="2800" b="1" dirty="0"/>
              <a:t>Denoising Diffusion Probability Models (DDPMs)</a:t>
            </a:r>
            <a:endParaRPr lang="zh-CN" altLang="en-US" sz="2800" b="1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F55C8BE-2C98-704E-0A4B-C8E7D1FDB076}"/>
              </a:ext>
            </a:extLst>
          </p:cNvPr>
          <p:cNvSpPr/>
          <p:nvPr/>
        </p:nvSpPr>
        <p:spPr>
          <a:xfrm>
            <a:off x="372665" y="776288"/>
            <a:ext cx="11446669" cy="2342225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43A79983-7E5A-37CA-3154-8630ED34AF39}"/>
              </a:ext>
            </a:extLst>
          </p:cNvPr>
          <p:cNvSpPr txBox="1"/>
          <p:nvPr/>
        </p:nvSpPr>
        <p:spPr>
          <a:xfrm>
            <a:off x="438150" y="816336"/>
            <a:ext cx="4780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Equivalence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CC47D076-3E5F-1254-AF5F-EC0CB3436956}"/>
                  </a:ext>
                </a:extLst>
              </p:cNvPr>
              <p:cNvSpPr txBox="1"/>
              <p:nvPr/>
            </p:nvSpPr>
            <p:spPr>
              <a:xfrm>
                <a:off x="817554" y="1338045"/>
                <a:ext cx="10556888" cy="651525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dirty="0"/>
                  <a:t>Equ what?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e>
                      <m:e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;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∝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e>
                      <m:e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p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;</m:t>
                    </m:r>
                    <m:acc>
                      <m:accPr>
                        <m:chr m:val="̃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</m:acc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acc>
                      <m:accPr>
                        <m:chr m:val="̃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</m:acc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CC47D076-3E5F-1254-AF5F-EC0CB34369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554" y="1338045"/>
                <a:ext cx="10556888" cy="651525"/>
              </a:xfrm>
              <a:prstGeom prst="rect">
                <a:avLst/>
              </a:prstGeom>
              <a:blipFill>
                <a:blip r:embed="rId3"/>
                <a:stretch>
                  <a:fillRect l="-346" t="-4673" b="-1028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框 2">
            <a:extLst>
              <a:ext uri="{FF2B5EF4-FFF2-40B4-BE49-F238E27FC236}">
                <a16:creationId xmlns:a16="http://schemas.microsoft.com/office/drawing/2014/main" id="{C6C7C8C7-093F-37F9-7664-D8851EF72DD4}"/>
              </a:ext>
            </a:extLst>
          </p:cNvPr>
          <p:cNvSpPr txBox="1"/>
          <p:nvPr/>
        </p:nvSpPr>
        <p:spPr>
          <a:xfrm>
            <a:off x="107950" y="6496050"/>
            <a:ext cx="11391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</a:rPr>
              <a:t>Ho, J., Jain, A., &amp; </a:t>
            </a:r>
            <a:r>
              <a:rPr lang="en-US" altLang="zh-CN" sz="1200" dirty="0" err="1">
                <a:solidFill>
                  <a:schemeClr val="bg1">
                    <a:lumMod val="50000"/>
                  </a:schemeClr>
                </a:solidFill>
              </a:rPr>
              <a:t>Abbeel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</a:rPr>
              <a:t>, P. (2020). Denoising diffusion probabilistic models. Advances in neural information processing systems, 33, 6840-6851.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6E655260-FC4D-016B-738D-060A890C84B4}"/>
                  </a:ext>
                </a:extLst>
              </p:cNvPr>
              <p:cNvSpPr txBox="1"/>
              <p:nvPr/>
            </p:nvSpPr>
            <p:spPr>
              <a:xfrm>
                <a:off x="817554" y="2161374"/>
                <a:ext cx="10556888" cy="80855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</m:acc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acc>
                            <m:accPr>
                              <m:chr m:val="̅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acc>
                        </m:num>
                        <m:den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1−</m:t>
                          </m:r>
                          <m:acc>
                            <m:accPr>
                              <m:chr m:val="̅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</m:den>
                      </m:f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   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      </m:t>
                      </m:r>
                      <m:acc>
                        <m:accPr>
                          <m:chr m:val="̃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</m:acc>
                      <m:r>
                        <a:rPr lang="en-US" altLang="zh-CN" i="1">
                          <a:latin typeface="Cambria Math" panose="02040503050406030204" pitchFamily="18" charset="0"/>
                        </a:rPr>
                        <m:t> ≔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rad>
                        </m:den>
                      </m:f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e>
                                  </m:acc>
                                </m:e>
                              </m:rad>
                            </m:den>
                          </m:f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altLang="zh-CN" b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1">
                              <a:latin typeface="Cambria Math" panose="02040503050406030204" pitchFamily="18" charset="0"/>
                            </a:rPr>
                            <m:t>𝐈</m:t>
                          </m:r>
                        </m:e>
                      </m:d>
                    </m:oMath>
                  </m:oMathPara>
                </a14:m>
                <a:br>
                  <a:rPr lang="en-US" altLang="zh-CN" dirty="0">
                    <a:solidFill>
                      <a:schemeClr val="tx1"/>
                    </a:solidFill>
                  </a:rPr>
                </a:br>
                <a:endParaRPr lang="en-US" altLang="zh-CN" dirty="0"/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6E655260-FC4D-016B-738D-060A890C84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554" y="2161374"/>
                <a:ext cx="10556888" cy="80855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组合 18">
            <a:extLst>
              <a:ext uri="{FF2B5EF4-FFF2-40B4-BE49-F238E27FC236}">
                <a16:creationId xmlns:a16="http://schemas.microsoft.com/office/drawing/2014/main" id="{BA04AB29-59BF-8774-BA40-F4630CF67AFB}"/>
              </a:ext>
            </a:extLst>
          </p:cNvPr>
          <p:cNvGrpSpPr/>
          <p:nvPr/>
        </p:nvGrpSpPr>
        <p:grpSpPr>
          <a:xfrm>
            <a:off x="372665" y="3290317"/>
            <a:ext cx="11446669" cy="3057149"/>
            <a:chOff x="372665" y="3290317"/>
            <a:chExt cx="11446669" cy="3057149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845173AE-E5B8-C5D1-6EF5-CB224A61723C}"/>
                </a:ext>
              </a:extLst>
            </p:cNvPr>
            <p:cNvSpPr/>
            <p:nvPr/>
          </p:nvSpPr>
          <p:spPr>
            <a:xfrm>
              <a:off x="372665" y="3290317"/>
              <a:ext cx="11446669" cy="3057149"/>
            </a:xfrm>
            <a:prstGeom prst="rect">
              <a:avLst/>
            </a:prstGeom>
            <a:noFill/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3995F5A2-B258-EEA5-FCBE-679174A11D6F}"/>
                </a:ext>
              </a:extLst>
            </p:cNvPr>
            <p:cNvSpPr txBox="1"/>
            <p:nvPr/>
          </p:nvSpPr>
          <p:spPr>
            <a:xfrm>
              <a:off x="438150" y="3330365"/>
              <a:ext cx="47809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/>
                <a:t>Sampling Process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文本框 14">
                  <a:extLst>
                    <a:ext uri="{FF2B5EF4-FFF2-40B4-BE49-F238E27FC236}">
                      <a16:creationId xmlns:a16="http://schemas.microsoft.com/office/drawing/2014/main" id="{96404266-BCCD-02AA-D87D-4D1D7EFE573F}"/>
                    </a:ext>
                  </a:extLst>
                </p:cNvPr>
                <p:cNvSpPr txBox="1"/>
                <p:nvPr/>
              </p:nvSpPr>
              <p:spPr>
                <a:xfrm>
                  <a:off x="817554" y="3821038"/>
                  <a:ext cx="10556888" cy="984372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Σ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acc>
                              <m:accPr>
                                <m:chr m:val="̅"/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</m:e>
                            </m:acc>
                          </m:num>
                          <m:den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acc>
                              <m:accPr>
                                <m:chr m:val="̅"/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acc>
                          </m:den>
                        </m:f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    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𝑎𝑛𝑑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       </m:t>
                        </m:r>
                        <m:sSub>
                          <m:sSubPr>
                            <m:ctrlPr>
                              <a:rPr lang="en-US" altLang="zh-CN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rad>
                          </m:den>
                        </m:f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num>
                              <m:den>
                                <m:rad>
                                  <m:radPr>
                                    <m:degHide m:val="on"/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sub>
                                        </m:sSub>
                                      </m:e>
                                    </m:acc>
                                  </m:e>
                                </m:rad>
                              </m:den>
                            </m:f>
                            <m:sSub>
                              <m:sSubPr>
                                <m:ctrlPr>
                                  <a:rPr lang="en-US" altLang="zh-CN" b="0" i="1" smtClean="0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zh-CN" b="0" i="1" smtClean="0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altLang="zh-CN" b="0" i="1" smtClean="0">
                                        <a:solidFill>
                                          <a:schemeClr val="accent2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b="0" i="1" smtClean="0">
                                        <a:solidFill>
                                          <a:schemeClr val="accent2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altLang="zh-CN" b="0" i="1" smtClean="0">
                                        <a:solidFill>
                                          <a:schemeClr val="accent2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p>
                                </m:sSup>
                              </m:e>
                            </m:d>
                          </m:e>
                        </m:d>
                      </m:oMath>
                    </m:oMathPara>
                  </a14:m>
                  <a:br>
                    <a:rPr lang="en-US" altLang="zh-CN" dirty="0">
                      <a:solidFill>
                        <a:schemeClr val="tx1"/>
                      </a:solidFill>
                    </a:rPr>
                  </a:br>
                  <a:endParaRPr lang="en-US" altLang="zh-CN" dirty="0"/>
                </a:p>
              </p:txBody>
            </p:sp>
          </mc:Choice>
          <mc:Fallback xmlns="">
            <p:sp>
              <p:nvSpPr>
                <p:cNvPr id="15" name="文本框 14">
                  <a:extLst>
                    <a:ext uri="{FF2B5EF4-FFF2-40B4-BE49-F238E27FC236}">
                      <a16:creationId xmlns:a16="http://schemas.microsoft.com/office/drawing/2014/main" id="{96404266-BCCD-02AA-D87D-4D1D7EFE573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7554" y="3821038"/>
                  <a:ext cx="10556888" cy="98437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文本框 15">
                  <a:extLst>
                    <a:ext uri="{FF2B5EF4-FFF2-40B4-BE49-F238E27FC236}">
                      <a16:creationId xmlns:a16="http://schemas.microsoft.com/office/drawing/2014/main" id="{D04F9E0D-3C2B-F530-26BC-0025400ACDEC}"/>
                    </a:ext>
                  </a:extLst>
                </p:cNvPr>
                <p:cNvSpPr txBox="1"/>
                <p:nvPr/>
              </p:nvSpPr>
              <p:spPr>
                <a:xfrm>
                  <a:off x="817554" y="4936192"/>
                  <a:ext cx="10556888" cy="1207318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25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Σ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rad>
                          </m:den>
                        </m:f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num>
                              <m:den>
                                <m:rad>
                                  <m:radPr>
                                    <m:degHide m:val="on"/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sub>
                                        </m:sSub>
                                      </m:e>
                                    </m:acc>
                                  </m:e>
                                </m:rad>
                              </m:den>
                            </m:f>
                            <m:sSub>
                              <m:sSubPr>
                                <m:ctrlPr>
                                  <a:rPr lang="en-US" altLang="zh-CN" i="1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altLang="zh-CN" i="1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zh-CN" i="1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altLang="zh-CN" i="1">
                                        <a:solidFill>
                                          <a:schemeClr val="accent2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i="1">
                                        <a:solidFill>
                                          <a:schemeClr val="accent2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altLang="zh-CN" i="1">
                                        <a:solidFill>
                                          <a:schemeClr val="accent2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p>
                                </m:sSup>
                              </m:e>
                            </m:d>
                          </m:e>
                        </m:d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altLang="zh-CN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1−</m:t>
                            </m:r>
                            <m:acc>
                              <m:accPr>
                                <m:chr m:val="̅"/>
                                <m:ctrlPr>
                                  <a:rPr lang="en-US" altLang="zh-CN" i="1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altLang="zh-CN" i="1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</m:e>
                            </m:acc>
                          </m:num>
                          <m:den>
                            <m:r>
                              <a:rPr lang="en-US" altLang="zh-CN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1−</m:t>
                            </m:r>
                            <m:acc>
                              <m:accPr>
                                <m:chr m:val="̅"/>
                                <m:ctrlPr>
                                  <a:rPr lang="en-US" altLang="zh-CN" i="1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acc>
                          </m:den>
                        </m:f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  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∼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𝑁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1"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US" altLang="zh-CN" b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b="1">
                                <a:latin typeface="Cambria Math" panose="02040503050406030204" pitchFamily="18" charset="0"/>
                              </a:rPr>
                              <m:t>𝐈</m:t>
                            </m:r>
                          </m:e>
                        </m:d>
                      </m:oMath>
                    </m:oMathPara>
                  </a14:m>
                  <a:br>
                    <a:rPr lang="en-US" altLang="zh-CN" dirty="0">
                      <a:solidFill>
                        <a:schemeClr val="tx1"/>
                      </a:solidFill>
                    </a:rPr>
                  </a:br>
                  <a:endParaRPr lang="en-US" altLang="zh-CN" dirty="0"/>
                </a:p>
              </p:txBody>
            </p:sp>
          </mc:Choice>
          <mc:Fallback xmlns="">
            <p:sp>
              <p:nvSpPr>
                <p:cNvPr id="16" name="文本框 15">
                  <a:extLst>
                    <a:ext uri="{FF2B5EF4-FFF2-40B4-BE49-F238E27FC236}">
                      <a16:creationId xmlns:a16="http://schemas.microsoft.com/office/drawing/2014/main" id="{D04F9E0D-3C2B-F530-26BC-0025400ACDE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7554" y="4936192"/>
                  <a:ext cx="10556888" cy="1207318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文本框 17">
                  <a:extLst>
                    <a:ext uri="{FF2B5EF4-FFF2-40B4-BE49-F238E27FC236}">
                      <a16:creationId xmlns:a16="http://schemas.microsoft.com/office/drawing/2014/main" id="{E6CBA71B-4C4B-AA1D-5190-D405ACAFB4BF}"/>
                    </a:ext>
                  </a:extLst>
                </p:cNvPr>
                <p:cNvSpPr txBox="1"/>
                <p:nvPr/>
              </p:nvSpPr>
              <p:spPr>
                <a:xfrm>
                  <a:off x="817553" y="4936191"/>
                  <a:ext cx="2238312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𝐸𝑢𝑙𝑒𝑟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𝑓𝑖𝑛𝑖𝑡𝑒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𝑠𝑡𝑒𝑝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 ⇒</m:t>
                        </m:r>
                      </m:oMath>
                    </m:oMathPara>
                  </a14:m>
                  <a:endParaRPr lang="zh-CN" altLang="en-US" sz="1600" dirty="0"/>
                </a:p>
              </p:txBody>
            </p:sp>
          </mc:Choice>
          <mc:Fallback xmlns="">
            <p:sp>
              <p:nvSpPr>
                <p:cNvPr id="18" name="文本框 17">
                  <a:extLst>
                    <a:ext uri="{FF2B5EF4-FFF2-40B4-BE49-F238E27FC236}">
                      <a16:creationId xmlns:a16="http://schemas.microsoft.com/office/drawing/2014/main" id="{E6CBA71B-4C4B-AA1D-5190-D405ACAFB4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7553" y="4936191"/>
                  <a:ext cx="2238312" cy="338554"/>
                </a:xfrm>
                <a:prstGeom prst="rect">
                  <a:avLst/>
                </a:prstGeom>
                <a:blipFill>
                  <a:blip r:embed="rId7"/>
                  <a:stretch>
                    <a:fillRect b="-1454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7167784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35FC2C-FB13-2B17-B81D-28EA5670C5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50" y="12700"/>
            <a:ext cx="10515600" cy="763588"/>
          </a:xfrm>
        </p:spPr>
        <p:txBody>
          <a:bodyPr>
            <a:normAutofit/>
          </a:bodyPr>
          <a:lstStyle/>
          <a:p>
            <a:r>
              <a:rPr lang="en-US" altLang="zh-CN" sz="2800" b="1" dirty="0"/>
              <a:t>Denoising Diffusion Probability Models (DDPMs)</a:t>
            </a:r>
            <a:endParaRPr lang="zh-CN" altLang="en-US" sz="2800" b="1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F55C8BE-2C98-704E-0A4B-C8E7D1FDB076}"/>
              </a:ext>
            </a:extLst>
          </p:cNvPr>
          <p:cNvSpPr/>
          <p:nvPr/>
        </p:nvSpPr>
        <p:spPr>
          <a:xfrm>
            <a:off x="372665" y="776288"/>
            <a:ext cx="11446669" cy="4416685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43A79983-7E5A-37CA-3154-8630ED34AF39}"/>
              </a:ext>
            </a:extLst>
          </p:cNvPr>
          <p:cNvSpPr txBox="1"/>
          <p:nvPr/>
        </p:nvSpPr>
        <p:spPr>
          <a:xfrm>
            <a:off x="438150" y="816336"/>
            <a:ext cx="4780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Sampling Process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6C7C8C7-093F-37F9-7664-D8851EF72DD4}"/>
              </a:ext>
            </a:extLst>
          </p:cNvPr>
          <p:cNvSpPr txBox="1"/>
          <p:nvPr/>
        </p:nvSpPr>
        <p:spPr>
          <a:xfrm>
            <a:off x="107950" y="6496050"/>
            <a:ext cx="11391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</a:rPr>
              <a:t>Ho, J., Jain, A., &amp; </a:t>
            </a:r>
            <a:r>
              <a:rPr lang="en-US" altLang="zh-CN" sz="1200" dirty="0" err="1">
                <a:solidFill>
                  <a:schemeClr val="bg1">
                    <a:lumMod val="50000"/>
                  </a:schemeClr>
                </a:solidFill>
              </a:rPr>
              <a:t>Abbeel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</a:rPr>
              <a:t>, P. (2020). Denoising diffusion probabilistic models. Advances in neural information processing systems, 33, 6840-6851.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6E655260-FC4D-016B-738D-060A890C84B4}"/>
                  </a:ext>
                </a:extLst>
              </p:cNvPr>
              <p:cNvSpPr txBox="1"/>
              <p:nvPr/>
            </p:nvSpPr>
            <p:spPr>
              <a:xfrm>
                <a:off x="817556" y="1195512"/>
                <a:ext cx="10556888" cy="98437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rad>
                        </m:den>
                      </m:f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e>
                                  </m:acc>
                                </m:e>
                              </m:rad>
                            </m:den>
                          </m:f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i="1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CN" i="1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</m:e>
                          </m:d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1−</m:t>
                          </m:r>
                          <m:acc>
                            <m:accPr>
                              <m:chr m:val="̅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acc>
                        </m:num>
                        <m:den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1−</m:t>
                          </m:r>
                          <m:acc>
                            <m:accPr>
                              <m:chr m:val="̅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</m:den>
                      </m:f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altLang="zh-CN" b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1">
                              <a:latin typeface="Cambria Math" panose="02040503050406030204" pitchFamily="18" charset="0"/>
                            </a:rPr>
                            <m:t>𝐈</m:t>
                          </m:r>
                        </m:e>
                      </m:d>
                    </m:oMath>
                  </m:oMathPara>
                </a14:m>
                <a:br>
                  <a:rPr lang="en-US" altLang="zh-CN" dirty="0">
                    <a:solidFill>
                      <a:schemeClr val="tx1"/>
                    </a:solidFill>
                  </a:rPr>
                </a:br>
                <a:endParaRPr lang="en-US" altLang="zh-CN" dirty="0"/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6E655260-FC4D-016B-738D-060A890C84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556" y="1195512"/>
                <a:ext cx="10556888" cy="98437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组合 6">
            <a:extLst>
              <a:ext uri="{FF2B5EF4-FFF2-40B4-BE49-F238E27FC236}">
                <a16:creationId xmlns:a16="http://schemas.microsoft.com/office/drawing/2014/main" id="{2F1438C9-E338-0988-1354-4D7929EE14A9}"/>
              </a:ext>
            </a:extLst>
          </p:cNvPr>
          <p:cNvGrpSpPr/>
          <p:nvPr/>
        </p:nvGrpSpPr>
        <p:grpSpPr>
          <a:xfrm>
            <a:off x="2803373" y="2274825"/>
            <a:ext cx="5858144" cy="2811390"/>
            <a:chOff x="2803373" y="2274825"/>
            <a:chExt cx="5858144" cy="281139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文本框 11">
                  <a:extLst>
                    <a:ext uri="{FF2B5EF4-FFF2-40B4-BE49-F238E27FC236}">
                      <a16:creationId xmlns:a16="http://schemas.microsoft.com/office/drawing/2014/main" id="{AF5ABF9F-FFA3-E2EC-404F-5132034C1ED5}"/>
                    </a:ext>
                  </a:extLst>
                </p:cNvPr>
                <p:cNvSpPr txBox="1"/>
                <p:nvPr/>
              </p:nvSpPr>
              <p:spPr>
                <a:xfrm>
                  <a:off x="4203067" y="4027662"/>
                  <a:ext cx="1009110" cy="369332"/>
                </a:xfrm>
                <a:prstGeom prst="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i="1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altLang="zh-CN" i="1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p>
                          </m:e>
                        </m:d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2" name="文本框 11">
                  <a:extLst>
                    <a:ext uri="{FF2B5EF4-FFF2-40B4-BE49-F238E27FC236}">
                      <a16:creationId xmlns:a16="http://schemas.microsoft.com/office/drawing/2014/main" id="{AF5ABF9F-FFA3-E2EC-404F-5132034C1ED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03067" y="4027662"/>
                  <a:ext cx="1009110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5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文本框 20">
                  <a:extLst>
                    <a:ext uri="{FF2B5EF4-FFF2-40B4-BE49-F238E27FC236}">
                      <a16:creationId xmlns:a16="http://schemas.microsoft.com/office/drawing/2014/main" id="{13FD239C-7858-A3B2-B098-2CF559670FE7}"/>
                    </a:ext>
                  </a:extLst>
                </p:cNvPr>
                <p:cNvSpPr txBox="1"/>
                <p:nvPr/>
              </p:nvSpPr>
              <p:spPr>
                <a:xfrm>
                  <a:off x="2912665" y="4716883"/>
                  <a:ext cx="841043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1" name="文本框 20">
                  <a:extLst>
                    <a:ext uri="{FF2B5EF4-FFF2-40B4-BE49-F238E27FC236}">
                      <a16:creationId xmlns:a16="http://schemas.microsoft.com/office/drawing/2014/main" id="{13FD239C-7858-A3B2-B098-2CF559670F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12665" y="4716883"/>
                  <a:ext cx="841043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文本框 21">
                  <a:extLst>
                    <a:ext uri="{FF2B5EF4-FFF2-40B4-BE49-F238E27FC236}">
                      <a16:creationId xmlns:a16="http://schemas.microsoft.com/office/drawing/2014/main" id="{39756C7E-A3D7-C5A1-27A4-DD6D2890FA71}"/>
                    </a:ext>
                  </a:extLst>
                </p:cNvPr>
                <p:cNvSpPr txBox="1"/>
                <p:nvPr/>
              </p:nvSpPr>
              <p:spPr>
                <a:xfrm>
                  <a:off x="5689242" y="4716883"/>
                  <a:ext cx="841043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2" name="文本框 21">
                  <a:extLst>
                    <a:ext uri="{FF2B5EF4-FFF2-40B4-BE49-F238E27FC236}">
                      <a16:creationId xmlns:a16="http://schemas.microsoft.com/office/drawing/2014/main" id="{39756C7E-A3D7-C5A1-27A4-DD6D2890FA7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9242" y="4716883"/>
                  <a:ext cx="841043" cy="369332"/>
                </a:xfrm>
                <a:prstGeom prst="rect">
                  <a:avLst/>
                </a:prstGeom>
                <a:blipFill>
                  <a:blip r:embed="rId6"/>
                  <a:stretch>
                    <a:fillRect b="-8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文本框 23">
                  <a:extLst>
                    <a:ext uri="{FF2B5EF4-FFF2-40B4-BE49-F238E27FC236}">
                      <a16:creationId xmlns:a16="http://schemas.microsoft.com/office/drawing/2014/main" id="{C08CA7BB-B69C-BF6E-F382-7A67C37C31C6}"/>
                    </a:ext>
                  </a:extLst>
                </p:cNvPr>
                <p:cNvSpPr txBox="1"/>
                <p:nvPr/>
              </p:nvSpPr>
              <p:spPr>
                <a:xfrm>
                  <a:off x="3806017" y="2941694"/>
                  <a:ext cx="180321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𝑁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1"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US" altLang="zh-CN" b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b="1">
                                <a:latin typeface="Cambria Math" panose="02040503050406030204" pitchFamily="18" charset="0"/>
                              </a:rPr>
                              <m:t>𝐈</m:t>
                            </m:r>
                          </m:e>
                        </m:d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4" name="文本框 23">
                  <a:extLst>
                    <a:ext uri="{FF2B5EF4-FFF2-40B4-BE49-F238E27FC236}">
                      <a16:creationId xmlns:a16="http://schemas.microsoft.com/office/drawing/2014/main" id="{C08CA7BB-B69C-BF6E-F382-7A67C37C31C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06017" y="2941694"/>
                  <a:ext cx="1803210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文本框 24">
                  <a:extLst>
                    <a:ext uri="{FF2B5EF4-FFF2-40B4-BE49-F238E27FC236}">
                      <a16:creationId xmlns:a16="http://schemas.microsoft.com/office/drawing/2014/main" id="{71562DCE-BEBC-2736-7AAB-67A5697E878D}"/>
                    </a:ext>
                  </a:extLst>
                </p:cNvPr>
                <p:cNvSpPr txBox="1"/>
                <p:nvPr/>
              </p:nvSpPr>
              <p:spPr>
                <a:xfrm>
                  <a:off x="5689242" y="2274825"/>
                  <a:ext cx="841043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Σ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5" name="文本框 24">
                  <a:extLst>
                    <a:ext uri="{FF2B5EF4-FFF2-40B4-BE49-F238E27FC236}">
                      <a16:creationId xmlns:a16="http://schemas.microsoft.com/office/drawing/2014/main" id="{71562DCE-BEBC-2736-7AAB-67A5697E878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9242" y="2274825"/>
                  <a:ext cx="841043" cy="369332"/>
                </a:xfrm>
                <a:prstGeom prst="rect">
                  <a:avLst/>
                </a:prstGeom>
                <a:blipFill>
                  <a:blip r:embed="rId8"/>
                  <a:stretch>
                    <a:fillRect b="-163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6" name="箭头: 右 25">
              <a:extLst>
                <a:ext uri="{FF2B5EF4-FFF2-40B4-BE49-F238E27FC236}">
                  <a16:creationId xmlns:a16="http://schemas.microsoft.com/office/drawing/2014/main" id="{706A7FAD-BC64-43AA-936F-1A8088B92E69}"/>
                </a:ext>
              </a:extLst>
            </p:cNvPr>
            <p:cNvSpPr/>
            <p:nvPr/>
          </p:nvSpPr>
          <p:spPr>
            <a:xfrm>
              <a:off x="3932618" y="4123199"/>
              <a:ext cx="184245" cy="170597"/>
            </a:xfrm>
            <a:prstGeom prst="rightArrow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箭头: 右 26">
              <a:extLst>
                <a:ext uri="{FF2B5EF4-FFF2-40B4-BE49-F238E27FC236}">
                  <a16:creationId xmlns:a16="http://schemas.microsoft.com/office/drawing/2014/main" id="{D1E4100E-4CBC-0814-1E7E-B08BABFF76F6}"/>
                </a:ext>
              </a:extLst>
            </p:cNvPr>
            <p:cNvSpPr/>
            <p:nvPr/>
          </p:nvSpPr>
          <p:spPr>
            <a:xfrm>
              <a:off x="5311699" y="4119831"/>
              <a:ext cx="184245" cy="170597"/>
            </a:xfrm>
            <a:prstGeom prst="rightArrow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箭头: 右 27">
              <a:extLst>
                <a:ext uri="{FF2B5EF4-FFF2-40B4-BE49-F238E27FC236}">
                  <a16:creationId xmlns:a16="http://schemas.microsoft.com/office/drawing/2014/main" id="{6BF1F4E1-E066-C0E9-121D-CF9FC17AAC3B}"/>
                </a:ext>
              </a:extLst>
            </p:cNvPr>
            <p:cNvSpPr/>
            <p:nvPr/>
          </p:nvSpPr>
          <p:spPr>
            <a:xfrm>
              <a:off x="6731760" y="4127029"/>
              <a:ext cx="184245" cy="170597"/>
            </a:xfrm>
            <a:prstGeom prst="rightArrow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77908F09-FBA1-902E-6D0B-64BD2A41063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597231" y="3661340"/>
              <a:ext cx="1064286" cy="1059381"/>
            </a:xfrm>
            <a:prstGeom prst="rect">
              <a:avLst/>
            </a:prstGeom>
          </p:spPr>
        </p:pic>
        <p:sp>
          <p:nvSpPr>
            <p:cNvPr id="31" name="箭头: 右 30">
              <a:extLst>
                <a:ext uri="{FF2B5EF4-FFF2-40B4-BE49-F238E27FC236}">
                  <a16:creationId xmlns:a16="http://schemas.microsoft.com/office/drawing/2014/main" id="{4345DFEC-6882-BD0F-040D-584DBDDE27ED}"/>
                </a:ext>
              </a:extLst>
            </p:cNvPr>
            <p:cNvSpPr/>
            <p:nvPr/>
          </p:nvSpPr>
          <p:spPr>
            <a:xfrm>
              <a:off x="7336292" y="4127028"/>
              <a:ext cx="184245" cy="170597"/>
            </a:xfrm>
            <a:prstGeom prst="rightArrow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椭圆 31">
              <a:extLst>
                <a:ext uri="{FF2B5EF4-FFF2-40B4-BE49-F238E27FC236}">
                  <a16:creationId xmlns:a16="http://schemas.microsoft.com/office/drawing/2014/main" id="{D4B63AAC-AD9A-2757-6FA0-BCAEE32BF9B9}"/>
                </a:ext>
              </a:extLst>
            </p:cNvPr>
            <p:cNvSpPr/>
            <p:nvPr/>
          </p:nvSpPr>
          <p:spPr>
            <a:xfrm>
              <a:off x="7012015" y="4083500"/>
              <a:ext cx="241422" cy="241422"/>
            </a:xfrm>
            <a:prstGeom prst="ellipse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+</a:t>
              </a:r>
              <a:endParaRPr lang="zh-CN" altLang="en-US" dirty="0"/>
            </a:p>
          </p:txBody>
        </p:sp>
        <p:sp>
          <p:nvSpPr>
            <p:cNvPr id="33" name="箭头: 直角上 32">
              <a:extLst>
                <a:ext uri="{FF2B5EF4-FFF2-40B4-BE49-F238E27FC236}">
                  <a16:creationId xmlns:a16="http://schemas.microsoft.com/office/drawing/2014/main" id="{254920F9-025F-F029-A986-32520DB5FC44}"/>
                </a:ext>
              </a:extLst>
            </p:cNvPr>
            <p:cNvSpPr/>
            <p:nvPr/>
          </p:nvSpPr>
          <p:spPr>
            <a:xfrm flipV="1">
              <a:off x="6716841" y="3068252"/>
              <a:ext cx="492723" cy="959407"/>
            </a:xfrm>
            <a:prstGeom prst="bentUpArrow">
              <a:avLst>
                <a:gd name="adj1" fmla="val 14958"/>
                <a:gd name="adj2" fmla="val 16288"/>
                <a:gd name="adj3" fmla="val 21403"/>
              </a:avLst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箭头: 右 33">
              <a:extLst>
                <a:ext uri="{FF2B5EF4-FFF2-40B4-BE49-F238E27FC236}">
                  <a16:creationId xmlns:a16="http://schemas.microsoft.com/office/drawing/2014/main" id="{07484288-1991-2AD6-9B69-CF2F635B743E}"/>
                </a:ext>
              </a:extLst>
            </p:cNvPr>
            <p:cNvSpPr/>
            <p:nvPr/>
          </p:nvSpPr>
          <p:spPr>
            <a:xfrm>
              <a:off x="5097712" y="3051301"/>
              <a:ext cx="479790" cy="170597"/>
            </a:xfrm>
            <a:prstGeom prst="rightArrow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文本框 35">
                  <a:extLst>
                    <a:ext uri="{FF2B5EF4-FFF2-40B4-BE49-F238E27FC236}">
                      <a16:creationId xmlns:a16="http://schemas.microsoft.com/office/drawing/2014/main" id="{0C0E8E5B-4C5C-76F7-51CD-C89AC12E9493}"/>
                    </a:ext>
                  </a:extLst>
                </p:cNvPr>
                <p:cNvSpPr txBox="1"/>
                <p:nvPr/>
              </p:nvSpPr>
              <p:spPr>
                <a:xfrm>
                  <a:off x="7708852" y="4716883"/>
                  <a:ext cx="841043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36" name="文本框 35">
                  <a:extLst>
                    <a:ext uri="{FF2B5EF4-FFF2-40B4-BE49-F238E27FC236}">
                      <a16:creationId xmlns:a16="http://schemas.microsoft.com/office/drawing/2014/main" id="{0C0E8E5B-4C5C-76F7-51CD-C89AC12E949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08852" y="4716883"/>
                  <a:ext cx="841043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38" name="图片 37">
              <a:extLst>
                <a:ext uri="{FF2B5EF4-FFF2-40B4-BE49-F238E27FC236}">
                  <a16:creationId xmlns:a16="http://schemas.microsoft.com/office/drawing/2014/main" id="{6E623D4F-BA27-D05F-E493-D58F1E892EC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803373" y="3680183"/>
              <a:ext cx="1064286" cy="1064286"/>
            </a:xfrm>
            <a:prstGeom prst="rect">
              <a:avLst/>
            </a:prstGeom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65E47A2A-55AF-C9F4-9CC2-2B9C48AF7B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591444" y="2652459"/>
              <a:ext cx="1009110" cy="2107129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D38E5EDA-052E-164F-9D51-13DD57DA655B}"/>
                  </a:ext>
                </a:extLst>
              </p:cNvPr>
              <p:cNvSpPr txBox="1"/>
              <p:nvPr/>
            </p:nvSpPr>
            <p:spPr>
              <a:xfrm>
                <a:off x="372664" y="5284464"/>
                <a:ext cx="4601945" cy="257635"/>
              </a:xfrm>
              <a:prstGeom prst="rect">
                <a:avLst/>
              </a:prstGeom>
              <a:solidFill>
                <a:srgbClr val="FCD2D2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050" b="1" dirty="0"/>
                  <a:t>About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05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05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  <m:sup>
                        <m:r>
                          <a:rPr lang="en-US" altLang="zh-CN" sz="1050" b="1" i="1" smtClean="0">
                            <a:latin typeface="Cambria Math" panose="02040503050406030204" pitchFamily="18" charset="0"/>
                          </a:rPr>
                          <m:t>𝒔𝒕</m:t>
                        </m:r>
                      </m:sup>
                    </m:sSup>
                  </m:oMath>
                </a14:m>
                <a:r>
                  <a:rPr lang="en-US" altLang="zh-CN" sz="1050" b="1" dirty="0"/>
                  <a:t> finite-step’s Error </a:t>
                </a:r>
                <a14:m>
                  <m:oMath xmlns:m="http://schemas.openxmlformats.org/officeDocument/2006/math">
                    <m:r>
                      <a:rPr lang="en-US" altLang="zh-CN" sz="1050" b="1" i="1" smtClean="0">
                        <a:latin typeface="Cambria Math" panose="02040503050406030204" pitchFamily="18" charset="0"/>
                      </a:rPr>
                      <m:t>𝑶</m:t>
                    </m:r>
                    <m:r>
                      <a:rPr lang="en-US" altLang="zh-CN" sz="1050" b="1" i="1" smtClean="0">
                        <a:latin typeface="Cambria Math" panose="02040503050406030204" pitchFamily="18" charset="0"/>
                      </a:rPr>
                      <m:t>(∆</m:t>
                    </m:r>
                    <m:sSup>
                      <m:sSupPr>
                        <m:ctrlPr>
                          <a:rPr lang="en-US" altLang="zh-CN" sz="105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05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altLang="zh-CN" sz="105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altLang="zh-CN" sz="1050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1050" b="1" dirty="0"/>
                  <a:t>. </a:t>
                </a:r>
                <a:r>
                  <a:rPr lang="en-US" altLang="zh-CN" sz="1050" i="1" dirty="0"/>
                  <a:t>Proof via Taylor differential expansion.</a:t>
                </a:r>
                <a:endParaRPr lang="zh-CN" altLang="en-US" sz="1050" i="1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D38E5EDA-052E-164F-9D51-13DD57DA65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664" y="5284464"/>
                <a:ext cx="4601945" cy="257635"/>
              </a:xfrm>
              <a:prstGeom prst="rect">
                <a:avLst/>
              </a:prstGeom>
              <a:blipFill>
                <a:blip r:embed="rId13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35594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35FC2C-FB13-2B17-B81D-28EA5670C5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50" y="12700"/>
            <a:ext cx="10515600" cy="763588"/>
          </a:xfrm>
        </p:spPr>
        <p:txBody>
          <a:bodyPr>
            <a:normAutofit/>
          </a:bodyPr>
          <a:lstStyle/>
          <a:p>
            <a:r>
              <a:rPr lang="en-US" altLang="zh-CN" sz="2800" b="1" dirty="0"/>
              <a:t>Denoising Diffusion Probability Models (DDPMs)</a:t>
            </a:r>
            <a:endParaRPr lang="zh-CN" altLang="en-US" sz="2800" b="1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F55C8BE-2C98-704E-0A4B-C8E7D1FDB076}"/>
              </a:ext>
            </a:extLst>
          </p:cNvPr>
          <p:cNvSpPr/>
          <p:nvPr/>
        </p:nvSpPr>
        <p:spPr>
          <a:xfrm>
            <a:off x="372665" y="776288"/>
            <a:ext cx="11446669" cy="4764703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43A79983-7E5A-37CA-3154-8630ED34AF39}"/>
              </a:ext>
            </a:extLst>
          </p:cNvPr>
          <p:cNvSpPr txBox="1"/>
          <p:nvPr/>
        </p:nvSpPr>
        <p:spPr>
          <a:xfrm>
            <a:off x="438150" y="816336"/>
            <a:ext cx="4780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Training Target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6C7C8C7-093F-37F9-7664-D8851EF72DD4}"/>
              </a:ext>
            </a:extLst>
          </p:cNvPr>
          <p:cNvSpPr txBox="1"/>
          <p:nvPr/>
        </p:nvSpPr>
        <p:spPr>
          <a:xfrm>
            <a:off x="107950" y="6496050"/>
            <a:ext cx="11391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</a:rPr>
              <a:t>Ho, J., Jain, A., &amp; </a:t>
            </a:r>
            <a:r>
              <a:rPr lang="en-US" altLang="zh-CN" sz="1200" dirty="0" err="1">
                <a:solidFill>
                  <a:schemeClr val="bg1">
                    <a:lumMod val="50000"/>
                  </a:schemeClr>
                </a:solidFill>
              </a:rPr>
              <a:t>Abbeel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</a:rPr>
              <a:t>, P. (2020). Denoising diffusion probabilistic models. Advances in neural information processing systems, 33, 6840-6851.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6E655260-FC4D-016B-738D-060A890C84B4}"/>
                  </a:ext>
                </a:extLst>
              </p:cNvPr>
              <p:cNvSpPr txBox="1"/>
              <p:nvPr/>
            </p:nvSpPr>
            <p:spPr>
              <a:xfrm>
                <a:off x="817556" y="1195512"/>
                <a:ext cx="10556888" cy="98437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rad>
                        </m:den>
                      </m:f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e>
                                  </m:acc>
                                </m:e>
                              </m:rad>
                            </m:den>
                          </m:f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i="1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CN" i="1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</m:e>
                          </m:d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1−</m:t>
                          </m:r>
                          <m:acc>
                            <m:accPr>
                              <m:chr m:val="̅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acc>
                        </m:num>
                        <m:den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1−</m:t>
                          </m:r>
                          <m:acc>
                            <m:accPr>
                              <m:chr m:val="̅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</m:den>
                      </m:f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altLang="zh-CN" b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1">
                              <a:latin typeface="Cambria Math" panose="02040503050406030204" pitchFamily="18" charset="0"/>
                            </a:rPr>
                            <m:t>𝐈</m:t>
                          </m:r>
                        </m:e>
                      </m:d>
                    </m:oMath>
                  </m:oMathPara>
                </a14:m>
                <a:br>
                  <a:rPr lang="en-US" altLang="zh-CN" dirty="0">
                    <a:solidFill>
                      <a:schemeClr val="tx1"/>
                    </a:solidFill>
                  </a:rPr>
                </a:br>
                <a:endParaRPr lang="en-US" altLang="zh-CN" dirty="0"/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6E655260-FC4D-016B-738D-060A890C84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556" y="1195512"/>
                <a:ext cx="10556888" cy="98437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29E1019C-6423-8543-1CFE-F2A16E1BFB43}"/>
                  </a:ext>
                </a:extLst>
              </p:cNvPr>
              <p:cNvSpPr txBox="1"/>
              <p:nvPr/>
            </p:nvSpPr>
            <p:spPr>
              <a:xfrm>
                <a:off x="817556" y="3960026"/>
                <a:ext cx="10556888" cy="43242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ad>
                            <m:radPr>
                              <m:degHide m:val="on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acc>
                                <m:accPr>
                                  <m:chr m:val="̅"/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rad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r>
                        <a:rPr lang="en-US" altLang="zh-CN" i="1">
                          <a:latin typeface="Cambria Math" panose="02040503050406030204" pitchFamily="18" charset="0"/>
                        </a:rPr>
                        <m:t>+</m:t>
                      </m:r>
                      <m:rad>
                        <m:radPr>
                          <m:degHide m:val="on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1−</m:t>
                          </m:r>
                          <m:acc>
                            <m:accPr>
                              <m:chr m:val="̅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</m:e>
                      </m:rad>
                      <m:r>
                        <a:rPr lang="en-US" altLang="zh-CN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altLang="zh-CN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zh-CN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altLang="zh-CN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altLang="zh-CN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altLang="zh-CN" b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𝐈</m:t>
                          </m:r>
                        </m:e>
                      </m:d>
                    </m:oMath>
                  </m:oMathPara>
                </a14:m>
                <a:br>
                  <a:rPr lang="en-US" altLang="zh-CN" dirty="0">
                    <a:solidFill>
                      <a:schemeClr val="tx1"/>
                    </a:solidFill>
                  </a:rPr>
                </a:br>
                <a:endParaRPr lang="en-US" altLang="zh-CN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29E1019C-6423-8543-1CFE-F2A16E1BFB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556" y="3960026"/>
                <a:ext cx="10556888" cy="43242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>
            <a:extLst>
              <a:ext uri="{FF2B5EF4-FFF2-40B4-BE49-F238E27FC236}">
                <a16:creationId xmlns:a16="http://schemas.microsoft.com/office/drawing/2014/main" id="{605AE780-B7A3-4E31-DA83-1148FE9559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60464" y="2405029"/>
            <a:ext cx="7671070" cy="132985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E0E6A4C5-484E-02E3-97DE-10616606C0FC}"/>
                  </a:ext>
                </a:extLst>
              </p:cNvPr>
              <p:cNvSpPr txBox="1"/>
              <p:nvPr/>
            </p:nvSpPr>
            <p:spPr>
              <a:xfrm>
                <a:off x="817555" y="4706067"/>
                <a:ext cx="10556888" cy="651332"/>
              </a:xfrm>
              <a:prstGeom prst="rect">
                <a:avLst/>
              </a:prstGeom>
              <a:solidFill>
                <a:srgbClr val="FCD2D2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/>
                  <a:t>Intuitively, Loss is: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zh-CN" alt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sSup>
                        <m:sSup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US" altLang="zh-CN" b="0" i="1" smtClean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i="1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i="1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CN" i="1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i="1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altLang="zh-CN" i="1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</m:oMath>
                  </m:oMathPara>
                </a14:m>
                <a:endParaRPr lang="en-US" altLang="zh-CN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E0E6A4C5-484E-02E3-97DE-10616606C0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555" y="4706067"/>
                <a:ext cx="10556888" cy="651332"/>
              </a:xfrm>
              <a:prstGeom prst="rect">
                <a:avLst/>
              </a:prstGeom>
              <a:blipFill>
                <a:blip r:embed="rId6"/>
                <a:stretch>
                  <a:fillRect l="-462" t="-5607" b="-18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745331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F55C8BE-2C98-704E-0A4B-C8E7D1FDB076}"/>
              </a:ext>
            </a:extLst>
          </p:cNvPr>
          <p:cNvSpPr/>
          <p:nvPr/>
        </p:nvSpPr>
        <p:spPr>
          <a:xfrm>
            <a:off x="372665" y="776288"/>
            <a:ext cx="11446669" cy="5719762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6FFF122-7120-C556-FBD5-B5E9E2478FF8}"/>
              </a:ext>
            </a:extLst>
          </p:cNvPr>
          <p:cNvSpPr txBox="1"/>
          <p:nvPr/>
        </p:nvSpPr>
        <p:spPr>
          <a:xfrm>
            <a:off x="817554" y="1747425"/>
            <a:ext cx="10556888" cy="45686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altLang="zh-CN" b="1" i="1" dirty="0"/>
              <a:t>Proof.</a:t>
            </a:r>
            <a:br>
              <a:rPr lang="en-US" altLang="zh-CN" b="0" dirty="0"/>
            </a:br>
            <a:endParaRPr lang="en-US" altLang="zh-CN" b="0" dirty="0"/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endParaRPr lang="en-US" altLang="zh-CN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2835FC2C-FB13-2B17-B81D-28EA5670C5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50" y="12700"/>
            <a:ext cx="10515600" cy="763588"/>
          </a:xfrm>
        </p:spPr>
        <p:txBody>
          <a:bodyPr>
            <a:normAutofit/>
          </a:bodyPr>
          <a:lstStyle/>
          <a:p>
            <a:r>
              <a:rPr lang="en-US" altLang="zh-CN" sz="2800" b="1" dirty="0"/>
              <a:t>Denoising Diffusion Probability Models (DDPMs)</a:t>
            </a:r>
            <a:endParaRPr lang="zh-CN" altLang="en-US" sz="2800" b="1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43A79983-7E5A-37CA-3154-8630ED34AF39}"/>
              </a:ext>
            </a:extLst>
          </p:cNvPr>
          <p:cNvSpPr txBox="1"/>
          <p:nvPr/>
        </p:nvSpPr>
        <p:spPr>
          <a:xfrm>
            <a:off x="438150" y="816336"/>
            <a:ext cx="4780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Loss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CC47D076-3E5F-1254-AF5F-EC0CB3436956}"/>
                  </a:ext>
                </a:extLst>
              </p:cNvPr>
              <p:cNvSpPr txBox="1"/>
              <p:nvPr/>
            </p:nvSpPr>
            <p:spPr>
              <a:xfrm>
                <a:off x="817554" y="1338045"/>
                <a:ext cx="10556888" cy="369332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zh-CN" alt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sSup>
                        <m:sSup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CN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altLang="zh-CN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CC47D076-3E5F-1254-AF5F-EC0CB34369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554" y="1338045"/>
                <a:ext cx="10556888" cy="369332"/>
              </a:xfrm>
              <a:prstGeom prst="rect">
                <a:avLst/>
              </a:prstGeom>
              <a:blipFill>
                <a:blip r:embed="rId3"/>
                <a:stretch>
                  <a:fillRect b="-327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框 2">
            <a:extLst>
              <a:ext uri="{FF2B5EF4-FFF2-40B4-BE49-F238E27FC236}">
                <a16:creationId xmlns:a16="http://schemas.microsoft.com/office/drawing/2014/main" id="{C6C7C8C7-093F-37F9-7664-D8851EF72DD4}"/>
              </a:ext>
            </a:extLst>
          </p:cNvPr>
          <p:cNvSpPr txBox="1"/>
          <p:nvPr/>
        </p:nvSpPr>
        <p:spPr>
          <a:xfrm>
            <a:off x="107950" y="6496050"/>
            <a:ext cx="11391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</a:rPr>
              <a:t>Ho, J., Jain, A., &amp; </a:t>
            </a:r>
            <a:r>
              <a:rPr lang="en-US" altLang="zh-CN" sz="1200" dirty="0" err="1">
                <a:solidFill>
                  <a:schemeClr val="bg1">
                    <a:lumMod val="50000"/>
                  </a:schemeClr>
                </a:solidFill>
              </a:rPr>
              <a:t>Abbeel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</a:rPr>
              <a:t>, P. (2020). Denoising diffusion probabilistic models. Advances in neural information processing systems, 33, 6840-6851.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44B97FFB-7484-7E44-F902-04ACDFD6CD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6443" y="2936300"/>
            <a:ext cx="7472994" cy="3318397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FFE718B4-205C-793A-2437-CA3F4C9519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7428" y="2403497"/>
            <a:ext cx="8057143" cy="61904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9582B3FF-67A3-2C96-940B-6586052269E6}"/>
                  </a:ext>
                </a:extLst>
              </p:cNvPr>
              <p:cNvSpPr txBox="1"/>
              <p:nvPr/>
            </p:nvSpPr>
            <p:spPr>
              <a:xfrm>
                <a:off x="817554" y="2131553"/>
                <a:ext cx="527844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1600" i="1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𝑠𝑢𝑎𝑙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𝑉𝑎𝑟𝑖𝑎𝑡𝑖𝑜𝑛𝑎𝑙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𝐵𝑜𝑢𝑛𝑑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𝑜𝑛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𝑛𝑒𝑔𝑎𝑡𝑖𝑣𝑒</m:t>
                      </m:r>
                      <m:func>
                        <m:func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16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𝑙𝑖𝑘𝑒𝑙𝑖h𝑜𝑜𝑑</m:t>
                          </m:r>
                        </m:e>
                      </m:func>
                      <m:r>
                        <a:rPr lang="en-US" altLang="zh-CN" sz="1600" i="1">
                          <a:latin typeface="Cambria Math" panose="02040503050406030204" pitchFamily="18" charset="0"/>
                        </a:rPr>
                        <m:t>⇒</m:t>
                      </m:r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9582B3FF-67A3-2C96-940B-6586052269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554" y="2131553"/>
                <a:ext cx="5278446" cy="338554"/>
              </a:xfrm>
              <a:prstGeom prst="rect">
                <a:avLst/>
              </a:prstGeom>
              <a:blipFill>
                <a:blip r:embed="rId6"/>
                <a:stretch>
                  <a:fillRect b="-1454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747468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F55C8BE-2C98-704E-0A4B-C8E7D1FDB076}"/>
              </a:ext>
            </a:extLst>
          </p:cNvPr>
          <p:cNvSpPr/>
          <p:nvPr/>
        </p:nvSpPr>
        <p:spPr>
          <a:xfrm>
            <a:off x="372665" y="776288"/>
            <a:ext cx="11446669" cy="5719762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C6FFF122-7120-C556-FBD5-B5E9E2478FF8}"/>
                  </a:ext>
                </a:extLst>
              </p:cNvPr>
              <p:cNvSpPr txBox="1"/>
              <p:nvPr/>
            </p:nvSpPr>
            <p:spPr>
              <a:xfrm>
                <a:off x="817555" y="2290516"/>
                <a:ext cx="10556888" cy="4196983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25000"/>
                  </a:lnSpc>
                  <a:buFont typeface="Arial" panose="020B0604020202020204" pitchFamily="34" charset="0"/>
                  <a:buChar char="•"/>
                </a:pPr>
                <a:endParaRPr lang="en-US" altLang="zh-CN" dirty="0"/>
              </a:p>
              <a:p>
                <a:pPr marL="285750" indent="-285750">
                  <a:lnSpc>
                    <a:spcPct val="125000"/>
                  </a:lnSpc>
                  <a:buFont typeface="Arial" panose="020B0604020202020204" pitchFamily="34" charset="0"/>
                  <a:buChar char="•"/>
                </a:pPr>
                <a:endParaRPr lang="en-US" altLang="zh-CN" dirty="0"/>
              </a:p>
              <a:p>
                <a:pPr>
                  <a:lnSpc>
                    <a:spcPct val="125000"/>
                  </a:lnSpc>
                </a:pPr>
                <a:endParaRPr lang="en-US" altLang="zh-CN" dirty="0"/>
              </a:p>
              <a:p>
                <a:pPr>
                  <a:lnSpc>
                    <a:spcPct val="125000"/>
                  </a:lnSpc>
                </a:pPr>
                <a:endParaRPr lang="en-US" altLang="zh-CN" b="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2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≥1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3−3+</m:t>
                              </m:r>
                              <m:f>
                                <m:f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acc>
                                    <m:accPr>
                                      <m:chr m:val="̃"/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b="0" i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Σ</m:t>
                                      </m:r>
                                    </m:e>
                                  </m:acc>
                                </m:den>
                              </m:f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̃"/>
                                          <m:ctrlPr>
                                            <a:rPr lang="en-US" altLang="zh-CN" b="0" i="1" dirty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zh-CN" b="0" i="1" dirty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𝜇</m:t>
                                          </m:r>
                                        </m:e>
                                      </m:acc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𝜇</m:t>
                                          </m:r>
                                        </m:e>
                                        <m:sub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unc>
                                <m:func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b="0" i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func>
                            </m:e>
                          </m:d>
                        </m:e>
                      </m:d>
                    </m:oMath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≥1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acc>
                                <m:accPr>
                                  <m:chr m:val="̃"/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</m:acc>
                            </m:den>
                          </m:f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en-US" altLang="zh-CN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</m:acc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≥1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rad>
                              <m:acc>
                                <m:accPr>
                                  <m:chr m:val="̃"/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</m:acc>
                            </m:den>
                          </m:f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p>
                                      </m:sSup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f>
                                        <m:f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b>
                                            <m:sSubPr>
                                              <m:ctrlP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𝛽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rad>
                                            <m:radPr>
                                              <m:degHide m:val="on"/>
                                              <m:ctrlP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radPr>
                                            <m:deg/>
                                            <m:e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1−</m:t>
                                              </m:r>
                                              <m:acc>
                                                <m:accPr>
                                                  <m:chr m:val="̅"/>
                                                  <m:ctrlPr>
                                                    <a:rPr lang="en-US" altLang="zh-CN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altLang="zh-CN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altLang="zh-CN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𝛼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altLang="zh-CN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𝑡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acc>
                                            </m:e>
                                          </m:rad>
                                        </m:den>
                                      </m:f>
                                      <m:r>
                                        <a:rPr lang="en-US" altLang="zh-CN" b="0" i="1" smtClean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</m:d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ad>
                                        <m:radPr>
                                          <m:degHide m:val="on"/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radPr>
                                        <m:deg/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𝛼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b>
                                          </m:sSub>
                                        </m:e>
                                      </m:rad>
                                    </m:den>
                                  </m:f>
                                  <m:d>
                                    <m:d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p>
                                      </m:sSup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f>
                                        <m:f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b>
                                            <m:sSubPr>
                                              <m:ctrlP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𝛽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rad>
                                            <m:radPr>
                                              <m:degHide m:val="on"/>
                                              <m:ctrlP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radPr>
                                            <m:deg/>
                                            <m:e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1−</m:t>
                                              </m:r>
                                              <m:acc>
                                                <m:accPr>
                                                  <m:chr m:val="̅"/>
                                                  <m:ctrlPr>
                                                    <a:rPr lang="en-US" altLang="zh-CN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altLang="zh-CN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altLang="zh-CN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𝛼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altLang="zh-CN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𝑡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acc>
                                            </m:e>
                                          </m:rad>
                                        </m:den>
                                      </m:f>
                                      <m:sSub>
                                        <m:sSubPr>
                                          <m:ctrlPr>
                                            <a:rPr lang="en-US" altLang="zh-CN" i="1">
                                              <a:solidFill>
                                                <a:schemeClr val="accent2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i="1">
                                              <a:solidFill>
                                                <a:schemeClr val="accent2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>
                                              <a:solidFill>
                                                <a:schemeClr val="accent2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altLang="zh-CN" i="1">
                                              <a:solidFill>
                                                <a:schemeClr val="accent2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p>
                                            <m:sSupPr>
                                              <m:ctrlPr>
                                                <a:rPr lang="en-US" altLang="zh-CN" i="1">
                                                  <a:solidFill>
                                                    <a:schemeClr val="accent2">
                                                      <a:lumMod val="7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altLang="zh-CN" i="1">
                                                  <a:solidFill>
                                                    <a:schemeClr val="accent2">
                                                      <a:lumMod val="7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altLang="zh-CN" i="1">
                                                  <a:solidFill>
                                                    <a:schemeClr val="accent2">
                                                      <a:lumMod val="7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p>
                                          </m:sSup>
                                        </m:e>
                                      </m:d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C6FFF122-7120-C556-FBD5-B5E9E2478F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555" y="2290516"/>
                <a:ext cx="10556888" cy="419698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标题 1">
            <a:extLst>
              <a:ext uri="{FF2B5EF4-FFF2-40B4-BE49-F238E27FC236}">
                <a16:creationId xmlns:a16="http://schemas.microsoft.com/office/drawing/2014/main" id="{2835FC2C-FB13-2B17-B81D-28EA5670C5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50" y="12700"/>
            <a:ext cx="10515600" cy="763588"/>
          </a:xfrm>
        </p:spPr>
        <p:txBody>
          <a:bodyPr>
            <a:normAutofit/>
          </a:bodyPr>
          <a:lstStyle/>
          <a:p>
            <a:r>
              <a:rPr lang="en-US" altLang="zh-CN" sz="2800" b="1" dirty="0"/>
              <a:t>Denoising Diffusion Probability Models (DDPMs)</a:t>
            </a:r>
            <a:endParaRPr lang="zh-CN" altLang="en-US" sz="2800" b="1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6C7C8C7-093F-37F9-7664-D8851EF72DD4}"/>
              </a:ext>
            </a:extLst>
          </p:cNvPr>
          <p:cNvSpPr txBox="1"/>
          <p:nvPr/>
        </p:nvSpPr>
        <p:spPr>
          <a:xfrm>
            <a:off x="107950" y="6496050"/>
            <a:ext cx="11391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</a:rPr>
              <a:t>Ho, J., Jain, A., &amp; </a:t>
            </a:r>
            <a:r>
              <a:rPr lang="en-US" altLang="zh-CN" sz="1200" dirty="0" err="1">
                <a:solidFill>
                  <a:schemeClr val="bg1">
                    <a:lumMod val="50000"/>
                  </a:schemeClr>
                </a:solidFill>
              </a:rPr>
              <a:t>Abbeel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</a:rPr>
              <a:t>, P. (2020). Denoising diffusion probabilistic models. Advances in neural information processing systems, 33, 6840-6851.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0B17E233-478A-EF3F-FC53-096B2D8B31C3}"/>
                  </a:ext>
                </a:extLst>
              </p:cNvPr>
              <p:cNvSpPr txBox="1"/>
              <p:nvPr/>
            </p:nvSpPr>
            <p:spPr>
              <a:xfrm>
                <a:off x="817556" y="907373"/>
                <a:ext cx="10556888" cy="541367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𝑒𝑚𝑚𝑎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1: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𝐾𝑢𝑙𝑙𝑏𝑎𝑐𝑘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𝐿𝑒𝑖𝑏𝑙𝑒𝑟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𝑑𝑖𝑣𝑒𝑟𝑔𝑒𝑛𝑐𝑒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𝐾𝐿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|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func>
                          <m:func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f>
                              <m:f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num>
                              <m:den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  <m:d>
                                  <m:d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den>
                            </m:f>
                          </m:e>
                        </m:func>
                      </m:e>
                    </m:nary>
                  </m:oMath>
                </a14:m>
                <a:endParaRPr lang="en-US" altLang="zh-CN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0B17E233-478A-EF3F-FC53-096B2D8B31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556" y="907373"/>
                <a:ext cx="10556888" cy="541367"/>
              </a:xfrm>
              <a:prstGeom prst="rect">
                <a:avLst/>
              </a:prstGeom>
              <a:blipFill>
                <a:blip r:embed="rId4"/>
                <a:stretch>
                  <a:fillRect l="-346" t="-74157" b="-1179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578D77DF-7F60-82AB-E6AA-573BC9909CA3}"/>
                  </a:ext>
                </a:extLst>
              </p:cNvPr>
              <p:cNvSpPr txBox="1"/>
              <p:nvPr/>
            </p:nvSpPr>
            <p:spPr>
              <a:xfrm>
                <a:off x="817555" y="1579825"/>
                <a:ext cx="10556888" cy="544508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𝑒𝑚𝑚𝑎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2:  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𝐾𝐿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|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tr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b="0" i="0" smtClean="0">
                                    <a:latin typeface="Cambria Math" panose="02040503050406030204" pitchFamily="18" charset="0"/>
                                  </a:rPr>
                                  <m:t>Σ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b="0" i="0" smtClean="0">
                                    <a:latin typeface="Cambria Math" panose="02040503050406030204" pitchFamily="18" charset="0"/>
                                  </a:rPr>
                                  <m:t>Σ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sSubSup>
                          <m:sSub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Σ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unc>
                          <m:func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func>
                                      <m:funcPr>
                                        <m:ctrlP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b="0" i="0" smtClean="0">
                                            <a:latin typeface="Cambria Math" panose="02040503050406030204" pitchFamily="18" charset="0"/>
                                          </a:rPr>
                                          <m:t>det</m:t>
                                        </m:r>
                                      </m:fName>
                                      <m:e>
                                        <m:sSub>
                                          <m:sSubPr>
                                            <m:ctrlPr>
                                              <a:rPr lang="en-US" altLang="zh-CN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altLang="zh-CN" b="0" i="0" smtClean="0">
                                                <a:latin typeface="Cambria Math" panose="02040503050406030204" pitchFamily="18" charset="0"/>
                                              </a:rPr>
                                              <m:t>Σ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func>
                                  </m:num>
                                  <m:den>
                                    <m:func>
                                      <m:funcPr>
                                        <m:ctrlP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b="0" i="0" smtClean="0">
                                            <a:latin typeface="Cambria Math" panose="02040503050406030204" pitchFamily="18" charset="0"/>
                                          </a:rPr>
                                          <m:t>det</m:t>
                                        </m:r>
                                      </m:fName>
                                      <m:e>
                                        <m:sSub>
                                          <m:sSubPr>
                                            <m:ctrlPr>
                                              <a:rPr lang="en-US" altLang="zh-CN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altLang="zh-CN" b="0" i="0" smtClean="0">
                                                <a:latin typeface="Cambria Math" panose="02040503050406030204" pitchFamily="18" charset="0"/>
                                              </a:rPr>
                                              <m:t>Σ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sub>
                                        </m:sSub>
                                      </m:e>
                                    </m:func>
                                  </m:den>
                                </m:f>
                              </m:e>
                            </m:d>
                          </m:e>
                        </m:func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altLang="zh-CN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578D77DF-7F60-82AB-E6AA-573BC9909C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555" y="1579825"/>
                <a:ext cx="10556888" cy="544508"/>
              </a:xfrm>
              <a:prstGeom prst="rect">
                <a:avLst/>
              </a:prstGeom>
              <a:blipFill>
                <a:blip r:embed="rId5"/>
                <a:stretch>
                  <a:fillRect l="-3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片 7">
            <a:extLst>
              <a:ext uri="{FF2B5EF4-FFF2-40B4-BE49-F238E27FC236}">
                <a16:creationId xmlns:a16="http://schemas.microsoft.com/office/drawing/2014/main" id="{AF492AB9-52D5-C63A-A513-A0AABD0278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79832" y="2333185"/>
            <a:ext cx="6832336" cy="632924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6EAC2EC9-6AB4-3F49-5062-FD2778F71A1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37396" y="2919527"/>
            <a:ext cx="5717208" cy="65936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F8B774BA-E0A5-02B0-F557-B99A6C99E7D3}"/>
                  </a:ext>
                </a:extLst>
              </p:cNvPr>
              <p:cNvSpPr txBox="1"/>
              <p:nvPr/>
            </p:nvSpPr>
            <p:spPr>
              <a:xfrm>
                <a:off x="817553" y="3406524"/>
                <a:ext cx="527844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160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𝑖𝑚𝑝𝑙𝑖𝑓𝑦</m:t>
                      </m:r>
                      <m:r>
                        <a:rPr lang="en-US" altLang="zh-CN" sz="1600" i="1">
                          <a:latin typeface="Cambria Math" panose="02040503050406030204" pitchFamily="18" charset="0"/>
                        </a:rPr>
                        <m:t>⇒</m:t>
                      </m:r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F8B774BA-E0A5-02B0-F557-B99A6C99E7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553" y="3406524"/>
                <a:ext cx="5278446" cy="338554"/>
              </a:xfrm>
              <a:prstGeom prst="rect">
                <a:avLst/>
              </a:prstGeom>
              <a:blipFill>
                <a:blip r:embed="rId8"/>
                <a:stretch>
                  <a:fillRect b="-1454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610848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F55C8BE-2C98-704E-0A4B-C8E7D1FDB076}"/>
              </a:ext>
            </a:extLst>
          </p:cNvPr>
          <p:cNvSpPr/>
          <p:nvPr/>
        </p:nvSpPr>
        <p:spPr>
          <a:xfrm>
            <a:off x="372665" y="776288"/>
            <a:ext cx="11446669" cy="5719762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C6FFF122-7120-C556-FBD5-B5E9E2478FF8}"/>
                  </a:ext>
                </a:extLst>
              </p:cNvPr>
              <p:cNvSpPr txBox="1"/>
              <p:nvPr/>
            </p:nvSpPr>
            <p:spPr>
              <a:xfrm>
                <a:off x="817557" y="2072151"/>
                <a:ext cx="10556888" cy="206973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≥1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rad>
                              <m:acc>
                                <m:accPr>
                                  <m:chr m:val="̃"/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</m:acc>
                            </m:den>
                          </m:f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p>
                                      </m:sSup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f>
                                        <m:f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b>
                                            <m:sSubPr>
                                              <m:ctrlP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𝛽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rad>
                                            <m:radPr>
                                              <m:degHide m:val="on"/>
                                              <m:ctrlP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radPr>
                                            <m:deg/>
                                            <m:e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1−</m:t>
                                              </m:r>
                                              <m:acc>
                                                <m:accPr>
                                                  <m:chr m:val="̅"/>
                                                  <m:ctrlPr>
                                                    <a:rPr lang="en-US" altLang="zh-CN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altLang="zh-CN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altLang="zh-CN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𝛼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altLang="zh-CN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𝑡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acc>
                                            </m:e>
                                          </m:rad>
                                        </m:den>
                                      </m:f>
                                      <m:r>
                                        <a:rPr lang="en-US" altLang="zh-CN" b="0" i="1" smtClean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</m:d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d>
                                    <m:d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p>
                                      </m:sSup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f>
                                        <m:f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b>
                                            <m:sSubPr>
                                              <m:ctrlP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𝛽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rad>
                                            <m:radPr>
                                              <m:degHide m:val="on"/>
                                              <m:ctrlP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radPr>
                                            <m:deg/>
                                            <m:e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1−</m:t>
                                              </m:r>
                                              <m:acc>
                                                <m:accPr>
                                                  <m:chr m:val="̅"/>
                                                  <m:ctrlPr>
                                                    <a:rPr lang="en-US" altLang="zh-CN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altLang="zh-CN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altLang="zh-CN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𝛼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altLang="zh-CN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𝑡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acc>
                                            </m:e>
                                          </m:rad>
                                        </m:den>
                                      </m:f>
                                      <m:sSub>
                                        <m:sSubPr>
                                          <m:ctrlPr>
                                            <a:rPr lang="en-US" altLang="zh-CN" i="1">
                                              <a:solidFill>
                                                <a:schemeClr val="accent2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i="1">
                                              <a:solidFill>
                                                <a:schemeClr val="accent2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>
                                              <a:solidFill>
                                                <a:schemeClr val="accent2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altLang="zh-CN" i="1">
                                              <a:solidFill>
                                                <a:schemeClr val="accent2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p>
                                            <m:sSupPr>
                                              <m:ctrlPr>
                                                <a:rPr lang="en-US" altLang="zh-CN" i="1">
                                                  <a:solidFill>
                                                    <a:schemeClr val="accent2">
                                                      <a:lumMod val="7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altLang="zh-CN" i="1">
                                                  <a:solidFill>
                                                    <a:schemeClr val="accent2">
                                                      <a:lumMod val="7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altLang="zh-CN" i="1">
                                                  <a:solidFill>
                                                    <a:schemeClr val="accent2">
                                                      <a:lumMod val="7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p>
                                          </m:sSup>
                                        </m:e>
                                      </m:d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≥1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0" i="1" smtClean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zh-CN" i="1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zh-CN" i="1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altLang="zh-CN" i="1">
                                              <a:solidFill>
                                                <a:schemeClr val="accent2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CN" i="1">
                                              <a:solidFill>
                                                <a:schemeClr val="accent2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en-US" altLang="zh-CN" i="1">
                                              <a:solidFill>
                                                <a:schemeClr val="accent2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=: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𝑠𝑖𝑚𝑝𝑙𝑒</m:t>
                          </m:r>
                        </m:sub>
                      </m:sSub>
                    </m:oMath>
                  </m:oMathPara>
                </a14:m>
                <a:endParaRPr lang="en-US" altLang="zh-CN" b="0" dirty="0">
                  <a:ea typeface="Cambria Math" panose="02040503050406030204" pitchFamily="18" charset="0"/>
                </a:endParaRPr>
              </a:p>
              <a:p>
                <a:pPr>
                  <a:lnSpc>
                    <a:spcPct val="125000"/>
                  </a:lnSpc>
                </a:pPr>
                <a:endParaRPr lang="en-US" altLang="zh-CN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C6FFF122-7120-C556-FBD5-B5E9E2478F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557" y="2072151"/>
                <a:ext cx="10556888" cy="206973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标题 1">
            <a:extLst>
              <a:ext uri="{FF2B5EF4-FFF2-40B4-BE49-F238E27FC236}">
                <a16:creationId xmlns:a16="http://schemas.microsoft.com/office/drawing/2014/main" id="{2835FC2C-FB13-2B17-B81D-28EA5670C5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50" y="12700"/>
            <a:ext cx="10515600" cy="763588"/>
          </a:xfrm>
        </p:spPr>
        <p:txBody>
          <a:bodyPr>
            <a:normAutofit/>
          </a:bodyPr>
          <a:lstStyle/>
          <a:p>
            <a:r>
              <a:rPr lang="en-US" altLang="zh-CN" sz="2800" b="1" dirty="0"/>
              <a:t>Denoising Diffusion Probability Models (DDPMs)</a:t>
            </a:r>
            <a:endParaRPr lang="zh-CN" altLang="en-US" sz="2800" b="1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6C7C8C7-093F-37F9-7664-D8851EF72DD4}"/>
              </a:ext>
            </a:extLst>
          </p:cNvPr>
          <p:cNvSpPr txBox="1"/>
          <p:nvPr/>
        </p:nvSpPr>
        <p:spPr>
          <a:xfrm>
            <a:off x="107950" y="6496050"/>
            <a:ext cx="11391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</a:rPr>
              <a:t>Ho, J., Jain, A., &amp; </a:t>
            </a:r>
            <a:r>
              <a:rPr lang="en-US" altLang="zh-CN" sz="1200" dirty="0" err="1">
                <a:solidFill>
                  <a:schemeClr val="bg1">
                    <a:lumMod val="50000"/>
                  </a:schemeClr>
                </a:solidFill>
              </a:rPr>
              <a:t>Abbeel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</a:rPr>
              <a:t>, P. (2020). Denoising diffusion probabilistic models. Advances in neural information processing systems, 33, 6840-6851.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9D0B41DA-1E0A-795E-3181-484DC2E4E0A8}"/>
                  </a:ext>
                </a:extLst>
              </p:cNvPr>
              <p:cNvSpPr txBox="1"/>
              <p:nvPr/>
            </p:nvSpPr>
            <p:spPr>
              <a:xfrm>
                <a:off x="8426529" y="3417804"/>
                <a:ext cx="294791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altLang="zh-CN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∎</m:t>
                      </m:r>
                    </m:oMath>
                  </m:oMathPara>
                </a14:m>
                <a:endParaRPr lang="zh-CN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9D0B41DA-1E0A-795E-3181-484DC2E4E0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6529" y="3417804"/>
                <a:ext cx="2947916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D96D8D4C-CF3A-643A-2ECA-F6C0AA1AB279}"/>
                  </a:ext>
                </a:extLst>
              </p:cNvPr>
              <p:cNvSpPr txBox="1"/>
              <p:nvPr/>
            </p:nvSpPr>
            <p:spPr>
              <a:xfrm>
                <a:off x="817556" y="4361031"/>
                <a:ext cx="10556888" cy="369332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zh-CN" alt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sSup>
                        <m:sSup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CN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altLang="zh-CN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D96D8D4C-CF3A-643A-2ECA-F6C0AA1AB2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556" y="4361031"/>
                <a:ext cx="10556888" cy="369332"/>
              </a:xfrm>
              <a:prstGeom prst="rect">
                <a:avLst/>
              </a:prstGeom>
              <a:blipFill>
                <a:blip r:embed="rId5"/>
                <a:stretch>
                  <a:fillRect b="-327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15097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F55C8BE-2C98-704E-0A4B-C8E7D1FDB076}"/>
              </a:ext>
            </a:extLst>
          </p:cNvPr>
          <p:cNvSpPr/>
          <p:nvPr/>
        </p:nvSpPr>
        <p:spPr>
          <a:xfrm>
            <a:off x="372665" y="776288"/>
            <a:ext cx="11446669" cy="5719762"/>
          </a:xfrm>
          <a:prstGeom prst="rect">
            <a:avLst/>
          </a:prstGeom>
          <a:noFill/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C00000"/>
              </a:solidFill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2835FC2C-FB13-2B17-B81D-28EA5670C5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50" y="12700"/>
            <a:ext cx="10515600" cy="763588"/>
          </a:xfrm>
        </p:spPr>
        <p:txBody>
          <a:bodyPr>
            <a:normAutofit/>
          </a:bodyPr>
          <a:lstStyle/>
          <a:p>
            <a:r>
              <a:rPr lang="en-US" altLang="zh-CN" sz="2800" b="1" dirty="0"/>
              <a:t>Denoising Diffusion Probability Models (DDPMs)</a:t>
            </a:r>
            <a:endParaRPr lang="zh-CN" altLang="en-US" sz="2800" b="1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6C7C8C7-093F-37F9-7664-D8851EF72DD4}"/>
              </a:ext>
            </a:extLst>
          </p:cNvPr>
          <p:cNvSpPr txBox="1"/>
          <p:nvPr/>
        </p:nvSpPr>
        <p:spPr>
          <a:xfrm>
            <a:off x="107950" y="6496050"/>
            <a:ext cx="11391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</a:rPr>
              <a:t>Ho, J., Jain, A., &amp; </a:t>
            </a:r>
            <a:r>
              <a:rPr lang="en-US" altLang="zh-CN" sz="1200" dirty="0" err="1">
                <a:solidFill>
                  <a:schemeClr val="bg1">
                    <a:lumMod val="50000"/>
                  </a:schemeClr>
                </a:solidFill>
              </a:rPr>
              <a:t>Abbeel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</a:rPr>
              <a:t>, P. (2020). Denoising diffusion probabilistic models. Advances in neural information processing systems, 33, 6840-6851.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DE0841F-6AFF-72FF-5FCD-49A8F3CB9DF5}"/>
              </a:ext>
            </a:extLst>
          </p:cNvPr>
          <p:cNvSpPr txBox="1"/>
          <p:nvPr/>
        </p:nvSpPr>
        <p:spPr>
          <a:xfrm>
            <a:off x="438150" y="816336"/>
            <a:ext cx="4780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Limitations and Recent works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4CC06D0-AA8F-027B-405C-965723183603}"/>
                  </a:ext>
                </a:extLst>
              </p:cNvPr>
              <p:cNvSpPr txBox="1"/>
              <p:nvPr/>
            </p:nvSpPr>
            <p:spPr>
              <a:xfrm>
                <a:off x="817555" y="1225716"/>
                <a:ext cx="10556888" cy="3106813"/>
              </a:xfrm>
              <a:prstGeom prst="rect">
                <a:avLst/>
              </a:prstGeom>
              <a:solidFill>
                <a:srgbClr val="FCD2D2"/>
              </a:solidFill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altLang="zh-CN" b="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Euler finite step method</a:t>
                </a:r>
                <a:r>
                  <a:rPr lang="en-US" altLang="zh-CN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altLang="zh-CN" dirty="0">
                    <a:ea typeface="Cambria Math" panose="02040503050406030204" pitchFamily="18" charset="0"/>
                  </a:rPr>
                  <a:t> Accumulated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altLang="zh-CN" dirty="0">
                    <a:ea typeface="Cambria Math" panose="02040503050406030204" pitchFamily="18" charset="0"/>
                  </a:rPr>
                  <a:t> error</a:t>
                </a:r>
              </a:p>
              <a:p>
                <a:pPr marL="800100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600" dirty="0">
                    <a:ea typeface="Cambria Math" panose="02040503050406030204" pitchFamily="18" charset="0"/>
                  </a:rPr>
                  <a:t>Simi-implicit: </a:t>
                </a:r>
                <a:r>
                  <a:rPr lang="en-US" altLang="zh-CN" sz="1600" b="1" dirty="0">
                    <a:ea typeface="Cambria Math" panose="02040503050406030204" pitchFamily="18" charset="0"/>
                  </a:rPr>
                  <a:t>Song</a:t>
                </a:r>
                <a:r>
                  <a:rPr lang="en-US" altLang="zh-CN" sz="1600" dirty="0">
                    <a:ea typeface="Cambria Math" panose="02040503050406030204" pitchFamily="18" charset="0"/>
                  </a:rPr>
                  <a:t> et al. Denoising Diffusion Implicit Models</a:t>
                </a:r>
                <a:endParaRPr lang="en-US" altLang="zh-CN" sz="16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800100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altLang="zh-CN" sz="1600" dirty="0">
                    <a:ea typeface="Cambria Math" panose="02040503050406030204" pitchFamily="18" charset="0"/>
                  </a:rPr>
                  <a:t> Order Simi-Euler: </a:t>
                </a:r>
                <a:r>
                  <a:rPr lang="en-US" altLang="zh-CN" sz="1600" b="1" dirty="0">
                    <a:ea typeface="Cambria Math" panose="02040503050406030204" pitchFamily="18" charset="0"/>
                  </a:rPr>
                  <a:t>Nvidia</a:t>
                </a:r>
                <a:r>
                  <a:rPr lang="en-US" altLang="zh-CN" sz="1600" dirty="0">
                    <a:ea typeface="Cambria Math" panose="02040503050406030204" pitchFamily="18" charset="0"/>
                  </a:rPr>
                  <a:t> et al. Elucidating the Design Space of Diffusion-Based Generative Models</a:t>
                </a:r>
              </a:p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altLang="zh-CN" dirty="0">
                    <a:ea typeface="Cambria Math" panose="02040503050406030204" pitchFamily="18" charset="0"/>
                  </a:rPr>
                  <a:t>SDEs depend on iterative generation process</a:t>
                </a:r>
                <a:r>
                  <a:rPr lang="en-US" altLang="zh-CN" b="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altLang="zh-CN" dirty="0">
                    <a:ea typeface="Cambria Math" panose="02040503050406030204" pitchFamily="18" charset="0"/>
                  </a:rPr>
                  <a:t> Slow sampling speed &amp; caps potential for real-time</a:t>
                </a:r>
              </a:p>
              <a:p>
                <a:pPr marL="800100" marR="0" lvl="1" indent="-34290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altLang="zh-CN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Cambria Math" panose="02040503050406030204" pitchFamily="18" charset="0"/>
                    <a:cs typeface="+mn-cs"/>
                  </a:rPr>
                  <a:t>Probability flow ODEs: </a:t>
                </a:r>
                <a:r>
                  <a:rPr kumimoji="0" lang="en-US" altLang="zh-CN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Cambria Math" panose="02040503050406030204" pitchFamily="18" charset="0"/>
                    <a:cs typeface="+mn-cs"/>
                  </a:rPr>
                  <a:t>Song</a:t>
                </a:r>
                <a:r>
                  <a:rPr kumimoji="0" lang="en-US" altLang="zh-CN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Cambria Math" panose="02040503050406030204" pitchFamily="18" charset="0"/>
                    <a:cs typeface="+mn-cs"/>
                  </a:rPr>
                  <a:t> et al. Denoising Diffusion Implicit Models</a:t>
                </a:r>
              </a:p>
              <a:p>
                <a:pPr marL="800100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  <a:defRPr/>
                </a:pPr>
                <a:r>
                  <a:rPr kumimoji="0" lang="en-US" altLang="zh-CN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Cambria Math" panose="02040503050406030204" pitchFamily="18" charset="0"/>
                    <a:cs typeface="+mn-cs"/>
                  </a:rPr>
                  <a:t>Implicit ODEs: </a:t>
                </a:r>
                <a:r>
                  <a:rPr kumimoji="0" lang="en-US" altLang="zh-CN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Cambria Math" panose="02040503050406030204" pitchFamily="18" charset="0"/>
                    <a:cs typeface="+mn-cs"/>
                  </a:rPr>
                  <a:t>Song</a:t>
                </a:r>
                <a:r>
                  <a:rPr kumimoji="0" lang="en-US" altLang="zh-CN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Cambria Math" panose="02040503050406030204" pitchFamily="18" charset="0"/>
                    <a:cs typeface="+mn-cs"/>
                  </a:rPr>
                  <a:t> et al. Denoising Diffusion Implicit Models</a:t>
                </a:r>
              </a:p>
              <a:p>
                <a:pPr marL="800100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  <a:defRPr/>
                </a:pPr>
                <a:r>
                  <a:rPr lang="en-US" altLang="zh-CN" sz="1600" b="1" i="1" dirty="0">
                    <a:ea typeface="Cambria Math" panose="02040503050406030204" pitchFamily="18" charset="0"/>
                  </a:rPr>
                  <a:t>EDM ODEs:</a:t>
                </a:r>
                <a:r>
                  <a:rPr lang="en-US" altLang="zh-CN" sz="1600" b="1" dirty="0">
                    <a:ea typeface="Cambria Math" panose="02040503050406030204" pitchFamily="18" charset="0"/>
                  </a:rPr>
                  <a:t>  </a:t>
                </a:r>
                <a:r>
                  <a:rPr lang="en-US" altLang="zh-CN" sz="1600" b="1" dirty="0" err="1">
                    <a:ea typeface="Cambria Math" panose="02040503050406030204" pitchFamily="18" charset="0"/>
                  </a:rPr>
                  <a:t>Karras</a:t>
                </a:r>
                <a:r>
                  <a:rPr lang="en-US" altLang="zh-CN" sz="1600" b="1" dirty="0">
                    <a:ea typeface="Cambria Math" panose="02040503050406030204" pitchFamily="18" charset="0"/>
                  </a:rPr>
                  <a:t> (Nvidia)</a:t>
                </a:r>
                <a:r>
                  <a:rPr lang="en-US" altLang="zh-CN" sz="1600" dirty="0">
                    <a:ea typeface="Cambria Math" panose="02040503050406030204" pitchFamily="18" charset="0"/>
                  </a:rPr>
                  <a:t> et al. Elucidating the Design Space of Diffusion-Based Generative Models</a:t>
                </a:r>
                <a:endPara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Cambria Math" panose="02040503050406030204" pitchFamily="18" charset="0"/>
                  <a:cs typeface="+mn-cs"/>
                </a:endParaRPr>
              </a:p>
              <a:p>
                <a:pPr marL="800100" marR="0" lvl="1" indent="-34290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en-US" altLang="zh-CN" sz="1600" b="1" i="1" dirty="0">
                    <a:solidFill>
                      <a:prstClr val="black"/>
                    </a:solidFill>
                    <a:latin typeface="SimSun" panose="02010600030101010101" pitchFamily="2" charset="-122"/>
                    <a:ea typeface="SimSun" panose="02010600030101010101" pitchFamily="2" charset="-122"/>
                  </a:rPr>
                  <a:t>※</a:t>
                </a:r>
                <a:r>
                  <a:rPr lang="en-US" altLang="zh-CN" sz="1600" b="1" i="1" dirty="0">
                    <a:solidFill>
                      <a:prstClr val="black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Consistency ODEs is all you need!:  </a:t>
                </a:r>
                <a:r>
                  <a:rPr kumimoji="0" lang="en-US" altLang="zh-CN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Cambria Math" panose="02040503050406030204" pitchFamily="18" charset="0"/>
                    <a:cs typeface="+mn-cs"/>
                  </a:rPr>
                  <a:t>Song (</a:t>
                </a:r>
                <a:r>
                  <a:rPr kumimoji="0" lang="en-US" altLang="zh-CN" sz="16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Cambria Math" panose="02040503050406030204" pitchFamily="18" charset="0"/>
                    <a:cs typeface="+mn-cs"/>
                  </a:rPr>
                  <a:t>Openai</a:t>
                </a:r>
                <a:r>
                  <a:rPr kumimoji="0" lang="en-US" altLang="zh-CN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Cambria Math" panose="02040503050406030204" pitchFamily="18" charset="0"/>
                    <a:cs typeface="+mn-cs"/>
                  </a:rPr>
                  <a:t>)</a:t>
                </a:r>
                <a:r>
                  <a:rPr kumimoji="0" lang="en-US" altLang="zh-CN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Cambria Math" panose="02040503050406030204" pitchFamily="18" charset="0"/>
                    <a:cs typeface="+mn-cs"/>
                  </a:rPr>
                  <a:t> et al. Consistency Models</a:t>
                </a:r>
                <a:endParaRPr kumimoji="0" lang="en-US" altLang="zh-CN" sz="1600" b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  <a:cs typeface="+mn-cs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4CC06D0-AA8F-027B-405C-9657231836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555" y="1225716"/>
                <a:ext cx="10556888" cy="3106813"/>
              </a:xfrm>
              <a:prstGeom prst="rect">
                <a:avLst/>
              </a:prstGeom>
              <a:blipFill>
                <a:blip r:embed="rId3"/>
                <a:stretch>
                  <a:fillRect l="-289" b="-15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图片 10">
            <a:extLst>
              <a:ext uri="{FF2B5EF4-FFF2-40B4-BE49-F238E27FC236}">
                <a16:creationId xmlns:a16="http://schemas.microsoft.com/office/drawing/2014/main" id="{E8612009-255C-B289-95FA-F73D3E2221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9943" y="4332529"/>
            <a:ext cx="5092113" cy="2163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4115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35FC2C-FB13-2B17-B81D-28EA5670C5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31800"/>
            <a:ext cx="10515600" cy="763588"/>
          </a:xfrm>
        </p:spPr>
        <p:txBody>
          <a:bodyPr>
            <a:normAutofit/>
          </a:bodyPr>
          <a:lstStyle/>
          <a:p>
            <a:r>
              <a:rPr lang="en-US" altLang="zh-CN" sz="2800" b="1" dirty="0"/>
              <a:t>Overview</a:t>
            </a:r>
            <a:endParaRPr lang="zh-CN" altLang="en-US" sz="2800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03C3165-13F4-FBDD-BB4B-222218B2BD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altLang="zh-CN" sz="2400" b="1" dirty="0">
                <a:solidFill>
                  <a:schemeClr val="accent1">
                    <a:lumMod val="75000"/>
                  </a:schemeClr>
                </a:solidFill>
              </a:rPr>
              <a:t>What is SDEs (ODEs) in Diffusion? 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sz="2400" b="1" dirty="0">
                <a:solidFill>
                  <a:schemeClr val="accent1">
                    <a:lumMod val="75000"/>
                  </a:schemeClr>
                </a:solidFill>
              </a:rPr>
              <a:t>Learning-</a:t>
            </a:r>
            <a:r>
              <a:rPr lang="en-US" altLang="zh-CN" sz="2400" b="1" dirty="0" err="1">
                <a:solidFill>
                  <a:schemeClr val="accent1">
                    <a:lumMod val="75000"/>
                  </a:schemeClr>
                </a:solidFill>
              </a:rPr>
              <a:t>DiffusionSDEs</a:t>
            </a:r>
            <a:r>
              <a:rPr lang="en-US" altLang="zh-CN" sz="2400" b="1" dirty="0">
                <a:solidFill>
                  <a:schemeClr val="accent1">
                    <a:lumMod val="75000"/>
                  </a:schemeClr>
                </a:solidFill>
              </a:rPr>
              <a:t> Introduction.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sz="2400" b="1" i="1" dirty="0">
                <a:solidFill>
                  <a:schemeClr val="accent1">
                    <a:lumMod val="75000"/>
                  </a:schemeClr>
                </a:solidFill>
              </a:rPr>
              <a:t>Denoising Diffusion Probability Models (DDPMs).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zh-CN" sz="2000" b="1" i="1" dirty="0">
                <a:solidFill>
                  <a:schemeClr val="accent1">
                    <a:lumMod val="75000"/>
                  </a:schemeClr>
                </a:solidFill>
              </a:rPr>
              <a:t>Formulations</a:t>
            </a:r>
            <a:r>
              <a:rPr lang="en-US" altLang="zh-CN" sz="2000" b="1" dirty="0">
                <a:solidFill>
                  <a:schemeClr val="accent1">
                    <a:lumMod val="75000"/>
                  </a:schemeClr>
                </a:solidFill>
              </a:rPr>
              <a:t> and </a:t>
            </a:r>
            <a:r>
              <a:rPr lang="en-US" altLang="zh-CN" sz="2000" b="1" i="1" dirty="0">
                <a:solidFill>
                  <a:schemeClr val="accent1">
                    <a:lumMod val="75000"/>
                  </a:schemeClr>
                </a:solidFill>
              </a:rPr>
              <a:t>Proof</a:t>
            </a:r>
            <a:endParaRPr lang="en-US" altLang="zh-CN" sz="2000" b="1" dirty="0">
              <a:solidFill>
                <a:schemeClr val="accent1">
                  <a:lumMod val="75000"/>
                </a:schemeClr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altLang="zh-CN" sz="2400" b="1" dirty="0">
                <a:solidFill>
                  <a:schemeClr val="accent1">
                    <a:lumMod val="75000"/>
                  </a:schemeClr>
                </a:solidFill>
              </a:rPr>
              <a:t>Recent Significant Work.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sz="2400" b="1" dirty="0">
                <a:solidFill>
                  <a:schemeClr val="accent2">
                    <a:lumMod val="50000"/>
                  </a:schemeClr>
                </a:solidFill>
              </a:rPr>
              <a:t>Diffusion in Generative Tasks.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zh-CN" sz="2000" b="1" dirty="0">
                <a:solidFill>
                  <a:schemeClr val="accent2">
                    <a:lumMod val="50000"/>
                  </a:schemeClr>
                </a:solidFill>
              </a:rPr>
              <a:t>Image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zh-CN" sz="2000" b="1" dirty="0">
                <a:solidFill>
                  <a:schemeClr val="accent2">
                    <a:lumMod val="50000"/>
                  </a:schemeClr>
                </a:solidFill>
              </a:rPr>
              <a:t>Music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zh-CN" sz="2000" b="1" dirty="0">
                <a:solidFill>
                  <a:schemeClr val="accent2">
                    <a:lumMod val="50000"/>
                  </a:schemeClr>
                </a:solidFill>
              </a:rPr>
              <a:t>Audio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sz="2400" b="1" i="1" dirty="0">
                <a:solidFill>
                  <a:schemeClr val="accent2">
                    <a:lumMod val="50000"/>
                  </a:schemeClr>
                </a:solidFill>
              </a:rPr>
              <a:t>Diffusion in 3D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zh-CN" sz="2000" b="1" dirty="0">
                <a:solidFill>
                  <a:schemeClr val="accent2">
                    <a:lumMod val="50000"/>
                  </a:schemeClr>
                </a:solidFill>
              </a:rPr>
              <a:t>Point Cloud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zh-CN" sz="2000" b="1" dirty="0">
                <a:solidFill>
                  <a:schemeClr val="accent2">
                    <a:lumMod val="50000"/>
                  </a:schemeClr>
                </a:solidFill>
              </a:rPr>
              <a:t>SDF</a:t>
            </a:r>
          </a:p>
        </p:txBody>
      </p:sp>
    </p:spTree>
    <p:extLst>
      <p:ext uri="{BB962C8B-B14F-4D97-AF65-F5344CB8AC3E}">
        <p14:creationId xmlns:p14="http://schemas.microsoft.com/office/powerpoint/2010/main" val="22747873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F55C8BE-2C98-704E-0A4B-C8E7D1FDB076}"/>
              </a:ext>
            </a:extLst>
          </p:cNvPr>
          <p:cNvSpPr/>
          <p:nvPr/>
        </p:nvSpPr>
        <p:spPr>
          <a:xfrm>
            <a:off x="372665" y="776288"/>
            <a:ext cx="11446669" cy="5719762"/>
          </a:xfrm>
          <a:prstGeom prst="rect">
            <a:avLst/>
          </a:prstGeom>
          <a:noFill/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C00000"/>
              </a:solidFill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2835FC2C-FB13-2B17-B81D-28EA5670C5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50" y="12700"/>
            <a:ext cx="10515600" cy="763588"/>
          </a:xfrm>
        </p:spPr>
        <p:txBody>
          <a:bodyPr>
            <a:normAutofit/>
          </a:bodyPr>
          <a:lstStyle/>
          <a:p>
            <a:r>
              <a:rPr lang="en-US" altLang="zh-CN" sz="2800" b="1" dirty="0"/>
              <a:t>Denoising Diffusion Probability Models (DDPMs)</a:t>
            </a:r>
            <a:endParaRPr lang="zh-CN" altLang="en-US" sz="2800" b="1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6C7C8C7-093F-37F9-7664-D8851EF72DD4}"/>
              </a:ext>
            </a:extLst>
          </p:cNvPr>
          <p:cNvSpPr txBox="1"/>
          <p:nvPr/>
        </p:nvSpPr>
        <p:spPr>
          <a:xfrm>
            <a:off x="107950" y="6496050"/>
            <a:ext cx="11391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</a:rPr>
              <a:t>Ho, J., Jain, A., &amp; </a:t>
            </a:r>
            <a:r>
              <a:rPr lang="en-US" altLang="zh-CN" sz="1200" dirty="0" err="1">
                <a:solidFill>
                  <a:schemeClr val="bg1">
                    <a:lumMod val="50000"/>
                  </a:schemeClr>
                </a:solidFill>
              </a:rPr>
              <a:t>Abbeel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</a:rPr>
              <a:t>, P. (2020). Denoising diffusion probabilistic models. Advances in neural information processing systems, 33, 6840-6851.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DE0841F-6AFF-72FF-5FCD-49A8F3CB9DF5}"/>
              </a:ext>
            </a:extLst>
          </p:cNvPr>
          <p:cNvSpPr txBox="1"/>
          <p:nvPr/>
        </p:nvSpPr>
        <p:spPr>
          <a:xfrm>
            <a:off x="438150" y="816336"/>
            <a:ext cx="4780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Limitations and Recent works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4CC06D0-AA8F-027B-405C-965723183603}"/>
                  </a:ext>
                </a:extLst>
              </p:cNvPr>
              <p:cNvSpPr txBox="1"/>
              <p:nvPr/>
            </p:nvSpPr>
            <p:spPr>
              <a:xfrm>
                <a:off x="817555" y="1225716"/>
                <a:ext cx="10556888" cy="796628"/>
              </a:xfrm>
              <a:prstGeom prst="rect">
                <a:avLst/>
              </a:prstGeom>
              <a:solidFill>
                <a:srgbClr val="FCD2D2"/>
              </a:solidFill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+mj-lt"/>
                  <a:buAutoNum type="arabicPeriod" startAt="3"/>
                </a:pPr>
                <a:r>
                  <a:rPr lang="en-US" altLang="zh-CN" sz="16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e>
                    </m:d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∼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600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  <m:r>
                          <a:rPr lang="en-US" altLang="zh-CN" sz="1600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600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𝐈</m:t>
                        </m:r>
                      </m:e>
                    </m:d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altLang="zh-CN" sz="1600" b="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Rely on the prior distribution (Gaussian) </a:t>
                </a:r>
              </a:p>
              <a:p>
                <a:pPr marL="800100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600" dirty="0">
                    <a:ea typeface="Cambria Math" panose="02040503050406030204" pitchFamily="18" charset="0"/>
                  </a:rPr>
                  <a:t>For all distribution: </a:t>
                </a:r>
                <a:r>
                  <a:rPr lang="en-US" altLang="zh-CN" sz="1600" dirty="0" err="1">
                    <a:ea typeface="Cambria Math" panose="02040503050406030204" pitchFamily="18" charset="0"/>
                  </a:rPr>
                  <a:t>Heitz</a:t>
                </a:r>
                <a:r>
                  <a:rPr lang="en-US" altLang="zh-CN" sz="1600" dirty="0">
                    <a:ea typeface="Cambria Math" panose="02040503050406030204" pitchFamily="18" charset="0"/>
                  </a:rPr>
                  <a:t> et al. Iterative </a:t>
                </a:r>
                <a:r>
                  <a:rPr lang="zh-CN" altLang="en-US" sz="1600" dirty="0">
                    <a:ea typeface="Cambria Math" panose="02040503050406030204" pitchFamily="18" charset="0"/>
                  </a:rPr>
                  <a:t>𝛼</a:t>
                </a:r>
                <a:r>
                  <a:rPr lang="en-US" altLang="zh-CN" sz="1600" dirty="0">
                    <a:ea typeface="Cambria Math" panose="02040503050406030204" pitchFamily="18" charset="0"/>
                  </a:rPr>
                  <a:t>-(de)Blending: a Minimalist Deterministic Diffusion Model</a:t>
                </a: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4CC06D0-AA8F-027B-405C-9657231836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555" y="1225716"/>
                <a:ext cx="10556888" cy="796628"/>
              </a:xfrm>
              <a:prstGeom prst="rect">
                <a:avLst/>
              </a:prstGeom>
              <a:blipFill>
                <a:blip r:embed="rId3"/>
                <a:stretch>
                  <a:fillRect l="-173" b="-83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图片 12">
            <a:extLst>
              <a:ext uri="{FF2B5EF4-FFF2-40B4-BE49-F238E27FC236}">
                <a16:creationId xmlns:a16="http://schemas.microsoft.com/office/drawing/2014/main" id="{3566D141-E668-D755-3716-CAC961A5C0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1088" y="2689212"/>
            <a:ext cx="3860555" cy="1233659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EBDAAC87-8177-5B7E-9D77-9CDC1AE7F9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7555" y="3973058"/>
            <a:ext cx="3733532" cy="2177391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B2F7563C-12BC-3CE5-9A60-BA8396477E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54260" y="2598697"/>
            <a:ext cx="3347445" cy="1324174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D199C97B-4504-4D86-CDF6-5773D24974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51088" y="4477944"/>
            <a:ext cx="3590671" cy="1684019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EB65A4EF-CB6C-4679-F221-8BE65FC307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00802" y="4426160"/>
            <a:ext cx="3617396" cy="1735803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4FD6C445-C2C0-DE34-1280-6E625AE23C9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7154" y="2288975"/>
            <a:ext cx="3763934" cy="1486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0253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F55C8BE-2C98-704E-0A4B-C8E7D1FDB076}"/>
              </a:ext>
            </a:extLst>
          </p:cNvPr>
          <p:cNvSpPr/>
          <p:nvPr/>
        </p:nvSpPr>
        <p:spPr>
          <a:xfrm>
            <a:off x="372665" y="776288"/>
            <a:ext cx="11446669" cy="5719762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2835FC2C-FB13-2B17-B81D-28EA5670C5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50" y="12700"/>
            <a:ext cx="10515600" cy="763588"/>
          </a:xfrm>
        </p:spPr>
        <p:txBody>
          <a:bodyPr>
            <a:normAutofit/>
          </a:bodyPr>
          <a:lstStyle/>
          <a:p>
            <a:r>
              <a:rPr lang="en-US" altLang="zh-CN" sz="2800" b="1" dirty="0"/>
              <a:t>Denoising Diffusion Probability Models (DDPMs)</a:t>
            </a:r>
            <a:endParaRPr lang="zh-CN" altLang="en-US" sz="2800" b="1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6C7C8C7-093F-37F9-7664-D8851EF72DD4}"/>
              </a:ext>
            </a:extLst>
          </p:cNvPr>
          <p:cNvSpPr txBox="1"/>
          <p:nvPr/>
        </p:nvSpPr>
        <p:spPr>
          <a:xfrm>
            <a:off x="107950" y="6496050"/>
            <a:ext cx="11391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</a:rPr>
              <a:t>Ho, J., Jain, A., &amp; </a:t>
            </a:r>
            <a:r>
              <a:rPr lang="en-US" altLang="zh-CN" sz="1200" dirty="0" err="1">
                <a:solidFill>
                  <a:schemeClr val="bg1">
                    <a:lumMod val="50000"/>
                  </a:schemeClr>
                </a:solidFill>
              </a:rPr>
              <a:t>Abbeel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</a:rPr>
              <a:t>, P. (2020). Denoising diffusion probabilistic models. Advances in neural information processing systems, 33, 6840-6851.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C3184DB-44FB-E9F4-51F5-9A694D474F53}"/>
              </a:ext>
            </a:extLst>
          </p:cNvPr>
          <p:cNvSpPr txBox="1"/>
          <p:nvPr/>
        </p:nvSpPr>
        <p:spPr>
          <a:xfrm>
            <a:off x="438150" y="816336"/>
            <a:ext cx="4780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About Network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B82CF1E4-0204-0C3C-DC20-3DBA29D6FAEE}"/>
                  </a:ext>
                </a:extLst>
              </p:cNvPr>
              <p:cNvSpPr txBox="1"/>
              <p:nvPr/>
            </p:nvSpPr>
            <p:spPr>
              <a:xfrm>
                <a:off x="817554" y="1338045"/>
                <a:ext cx="10556888" cy="1200329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dirty="0"/>
                  <a:t>(Background) Why do they prefer U-Net?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 dirty="0"/>
                  <a:t>Training target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altLang="zh-CN" dirty="0"/>
                  <a:t> by U-Net is easy.</a:t>
                </a: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en-US" altLang="zh-CN" dirty="0"/>
                  <a:t>Smaller network, faster training.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 b="1" dirty="0"/>
                  <a:t>Inserting semantic feature into trained U-Net can do something interesting.</a:t>
                </a: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B82CF1E4-0204-0C3C-DC20-3DBA29D6FA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554" y="1338045"/>
                <a:ext cx="10556888" cy="1200329"/>
              </a:xfrm>
              <a:prstGeom prst="rect">
                <a:avLst/>
              </a:prstGeom>
              <a:blipFill>
                <a:blip r:embed="rId3"/>
                <a:stretch>
                  <a:fillRect l="-346" t="-2538" b="-71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图片 12">
            <a:extLst>
              <a:ext uri="{FF2B5EF4-FFF2-40B4-BE49-F238E27FC236}">
                <a16:creationId xmlns:a16="http://schemas.microsoft.com/office/drawing/2014/main" id="{97F5EE38-4D52-5075-277E-877773D0E00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88" t="18007" r="3663" b="7292"/>
          <a:stretch/>
        </p:blipFill>
        <p:spPr>
          <a:xfrm>
            <a:off x="5541275" y="2860762"/>
            <a:ext cx="5067869" cy="3220950"/>
          </a:xfrm>
          <a:prstGeom prst="rect">
            <a:avLst/>
          </a:prstGeom>
        </p:spPr>
      </p:pic>
      <p:grpSp>
        <p:nvGrpSpPr>
          <p:cNvPr id="15" name="组合 14">
            <a:extLst>
              <a:ext uri="{FF2B5EF4-FFF2-40B4-BE49-F238E27FC236}">
                <a16:creationId xmlns:a16="http://schemas.microsoft.com/office/drawing/2014/main" id="{2E5D1345-0254-B670-13D0-FC3AF6971BC6}"/>
              </a:ext>
            </a:extLst>
          </p:cNvPr>
          <p:cNvGrpSpPr/>
          <p:nvPr/>
        </p:nvGrpSpPr>
        <p:grpSpPr>
          <a:xfrm>
            <a:off x="2969539" y="3669296"/>
            <a:ext cx="1586734" cy="1300662"/>
            <a:chOff x="1938460" y="2747964"/>
            <a:chExt cx="1586734" cy="1300662"/>
          </a:xfrm>
        </p:grpSpPr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7C0F7A4B-7B34-9006-7E51-B5F9C8B1473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938460" y="2747964"/>
              <a:ext cx="1586734" cy="1064994"/>
            </a:xfrm>
            <a:prstGeom prst="rect">
              <a:avLst/>
            </a:prstGeom>
          </p:spPr>
        </p:pic>
        <p:sp>
          <p:nvSpPr>
            <p:cNvPr id="14" name="矩形: 圆角 13">
              <a:extLst>
                <a:ext uri="{FF2B5EF4-FFF2-40B4-BE49-F238E27FC236}">
                  <a16:creationId xmlns:a16="http://schemas.microsoft.com/office/drawing/2014/main" id="{4E83C229-7E60-D437-F343-4F09478BAFEB}"/>
                </a:ext>
              </a:extLst>
            </p:cNvPr>
            <p:cNvSpPr/>
            <p:nvPr/>
          </p:nvSpPr>
          <p:spPr>
            <a:xfrm>
              <a:off x="1938460" y="3812958"/>
              <a:ext cx="1586734" cy="235668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/>
                <a:t>Semantic Feature</a:t>
              </a:r>
              <a:endParaRPr lang="zh-CN" altLang="en-US" sz="1400" dirty="0"/>
            </a:p>
          </p:txBody>
        </p:sp>
      </p:grpSp>
      <p:sp>
        <p:nvSpPr>
          <p:cNvPr id="16" name="箭头: 右 15">
            <a:extLst>
              <a:ext uri="{FF2B5EF4-FFF2-40B4-BE49-F238E27FC236}">
                <a16:creationId xmlns:a16="http://schemas.microsoft.com/office/drawing/2014/main" id="{281F4390-FF32-7562-673A-7687951A24C8}"/>
              </a:ext>
            </a:extLst>
          </p:cNvPr>
          <p:cNvSpPr/>
          <p:nvPr/>
        </p:nvSpPr>
        <p:spPr>
          <a:xfrm>
            <a:off x="4841223" y="4095417"/>
            <a:ext cx="415102" cy="409433"/>
          </a:xfrm>
          <a:prstGeom prst="rightArrow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24900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5D958D-7BE1-4F19-B2A5-C4941AF5B03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sz="3600" b="1" dirty="0"/>
              <a:t>Applications</a:t>
            </a:r>
            <a:endParaRPr lang="zh-CN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28461793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>
            <a:extLst>
              <a:ext uri="{FF2B5EF4-FFF2-40B4-BE49-F238E27FC236}">
                <a16:creationId xmlns:a16="http://schemas.microsoft.com/office/drawing/2014/main" id="{19F2B15C-91EA-BCF2-9558-1F0DD68AEC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4994" y="5072060"/>
            <a:ext cx="4740886" cy="1600567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9C66A70A-1DE1-616B-395B-95D852CC7F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2949" y="787681"/>
            <a:ext cx="5680603" cy="2469585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2835FC2C-FB13-2B17-B81D-28EA5670C5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50" y="12700"/>
            <a:ext cx="10515600" cy="763588"/>
          </a:xfrm>
        </p:spPr>
        <p:txBody>
          <a:bodyPr>
            <a:normAutofit/>
          </a:bodyPr>
          <a:lstStyle/>
          <a:p>
            <a:r>
              <a:rPr lang="en-US" altLang="zh-CN" sz="2800" b="1" dirty="0"/>
              <a:t>Text to Image Generation</a:t>
            </a:r>
            <a:endParaRPr lang="zh-CN" altLang="en-US" sz="2800" b="1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F55C8BE-2C98-704E-0A4B-C8E7D1FDB076}"/>
              </a:ext>
            </a:extLst>
          </p:cNvPr>
          <p:cNvSpPr/>
          <p:nvPr/>
        </p:nvSpPr>
        <p:spPr>
          <a:xfrm>
            <a:off x="372665" y="776288"/>
            <a:ext cx="5626387" cy="5890643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43A79983-7E5A-37CA-3154-8630ED34AF39}"/>
              </a:ext>
            </a:extLst>
          </p:cNvPr>
          <p:cNvSpPr txBox="1"/>
          <p:nvPr/>
        </p:nvSpPr>
        <p:spPr>
          <a:xfrm>
            <a:off x="438150" y="816336"/>
            <a:ext cx="5484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LDMs</a:t>
            </a:r>
            <a:endParaRPr lang="zh-CN" altLang="en-US" b="1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23E5C13-2E29-DDC8-7BDD-C48860BACA63}"/>
              </a:ext>
            </a:extLst>
          </p:cNvPr>
          <p:cNvSpPr/>
          <p:nvPr/>
        </p:nvSpPr>
        <p:spPr>
          <a:xfrm>
            <a:off x="6192949" y="776288"/>
            <a:ext cx="5626387" cy="5890643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9833085-4101-D065-6725-1F6F9E599010}"/>
              </a:ext>
            </a:extLst>
          </p:cNvPr>
          <p:cNvSpPr txBox="1"/>
          <p:nvPr/>
        </p:nvSpPr>
        <p:spPr>
          <a:xfrm>
            <a:off x="6192949" y="816336"/>
            <a:ext cx="5484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err="1"/>
              <a:t>unCLIP</a:t>
            </a:r>
            <a:r>
              <a:rPr lang="en-US" altLang="zh-CN" b="1" dirty="0"/>
              <a:t> (</a:t>
            </a:r>
            <a:r>
              <a:rPr lang="en-US" altLang="zh-CN" b="1" dirty="0" err="1"/>
              <a:t>Openai</a:t>
            </a:r>
            <a:r>
              <a:rPr lang="en-US" altLang="zh-CN" b="1" dirty="0"/>
              <a:t>)</a:t>
            </a:r>
            <a:endParaRPr lang="zh-CN" altLang="en-US" b="1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2361D27-8254-7BC4-37E2-318E47754C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6045" y="816336"/>
            <a:ext cx="4282839" cy="2091509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9ADA6A14-D40E-CD6C-BF88-304339C9A8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8520" y="2893156"/>
            <a:ext cx="4514466" cy="3773775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EA5EF9B4-AC1B-CAF6-BF03-438D7163AE3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62566" y="3268659"/>
            <a:ext cx="1687256" cy="1786312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6135F281-E1A3-8605-0C3D-B8FFCD2FEC6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19439" y="3268660"/>
            <a:ext cx="1681042" cy="1786312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CE28242D-50EA-4401-D116-46D2BA0545C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60219" y="3248064"/>
            <a:ext cx="1329862" cy="1806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7306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35FC2C-FB13-2B17-B81D-28EA5670C5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50" y="12700"/>
            <a:ext cx="10515600" cy="763588"/>
          </a:xfrm>
        </p:spPr>
        <p:txBody>
          <a:bodyPr>
            <a:normAutofit/>
          </a:bodyPr>
          <a:lstStyle/>
          <a:p>
            <a:r>
              <a:rPr lang="en-US" altLang="zh-CN" sz="2800" b="1" dirty="0"/>
              <a:t>Audio</a:t>
            </a:r>
            <a:endParaRPr lang="zh-CN" altLang="en-US" sz="2800" b="1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F55C8BE-2C98-704E-0A4B-C8E7D1FDB076}"/>
              </a:ext>
            </a:extLst>
          </p:cNvPr>
          <p:cNvSpPr/>
          <p:nvPr/>
        </p:nvSpPr>
        <p:spPr>
          <a:xfrm>
            <a:off x="372665" y="776288"/>
            <a:ext cx="5626387" cy="2567413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43A79983-7E5A-37CA-3154-8630ED34AF39}"/>
              </a:ext>
            </a:extLst>
          </p:cNvPr>
          <p:cNvSpPr txBox="1"/>
          <p:nvPr/>
        </p:nvSpPr>
        <p:spPr>
          <a:xfrm>
            <a:off x="438150" y="816336"/>
            <a:ext cx="5484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err="1"/>
              <a:t>WaveGrad</a:t>
            </a:r>
            <a:endParaRPr lang="zh-CN" altLang="en-US" b="1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FF68244-95B6-7F22-1AFE-A8208281EC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432" y="1185668"/>
            <a:ext cx="5194412" cy="1947905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E7A7D283-143D-D798-692B-C02F9203F62F}"/>
              </a:ext>
            </a:extLst>
          </p:cNvPr>
          <p:cNvSpPr/>
          <p:nvPr/>
        </p:nvSpPr>
        <p:spPr>
          <a:xfrm>
            <a:off x="372664" y="3502905"/>
            <a:ext cx="5626387" cy="2567413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C0C4585-212C-6278-5CD3-680A75E971A9}"/>
              </a:ext>
            </a:extLst>
          </p:cNvPr>
          <p:cNvSpPr txBox="1"/>
          <p:nvPr/>
        </p:nvSpPr>
        <p:spPr>
          <a:xfrm>
            <a:off x="378151" y="3542953"/>
            <a:ext cx="5484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Grad-TTS</a:t>
            </a:r>
            <a:endParaRPr lang="zh-CN" altLang="en-US" b="1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88515E30-B2F3-52C5-F133-09C75EADA7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932" y="3850761"/>
            <a:ext cx="4879849" cy="2199049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F23E5C13-2E29-DDC8-7BDD-C48860BACA63}"/>
              </a:ext>
            </a:extLst>
          </p:cNvPr>
          <p:cNvSpPr/>
          <p:nvPr/>
        </p:nvSpPr>
        <p:spPr>
          <a:xfrm>
            <a:off x="6192949" y="776288"/>
            <a:ext cx="5626387" cy="5294031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9833085-4101-D065-6725-1F6F9E599010}"/>
              </a:ext>
            </a:extLst>
          </p:cNvPr>
          <p:cNvSpPr txBox="1"/>
          <p:nvPr/>
        </p:nvSpPr>
        <p:spPr>
          <a:xfrm>
            <a:off x="6192949" y="816336"/>
            <a:ext cx="5484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Symbolic Music Generation With Diffusion Models</a:t>
            </a:r>
            <a:endParaRPr lang="zh-CN" altLang="en-US" b="1" dirty="0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077754A6-0831-F6D6-BBBB-D8463D2320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5076" y="1590525"/>
            <a:ext cx="5322850" cy="3256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7771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35FC2C-FB13-2B17-B81D-28EA5670C5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50" y="12700"/>
            <a:ext cx="10515600" cy="763588"/>
          </a:xfrm>
        </p:spPr>
        <p:txBody>
          <a:bodyPr>
            <a:normAutofit/>
          </a:bodyPr>
          <a:lstStyle/>
          <a:p>
            <a:r>
              <a:rPr lang="en-US" altLang="zh-CN" sz="2800" b="1" dirty="0"/>
              <a:t>Text to Image Generation</a:t>
            </a:r>
            <a:endParaRPr lang="zh-CN" altLang="en-US" sz="2800" b="1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F55C8BE-2C98-704E-0A4B-C8E7D1FDB076}"/>
              </a:ext>
            </a:extLst>
          </p:cNvPr>
          <p:cNvSpPr/>
          <p:nvPr/>
        </p:nvSpPr>
        <p:spPr>
          <a:xfrm>
            <a:off x="372665" y="776288"/>
            <a:ext cx="11446671" cy="5542625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43A79983-7E5A-37CA-3154-8630ED34AF39}"/>
              </a:ext>
            </a:extLst>
          </p:cNvPr>
          <p:cNvSpPr txBox="1"/>
          <p:nvPr/>
        </p:nvSpPr>
        <p:spPr>
          <a:xfrm>
            <a:off x="438150" y="816336"/>
            <a:ext cx="90061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Imagen Video</a:t>
            </a:r>
            <a:r>
              <a:rPr lang="zh-CN" altLang="en-US" b="1" dirty="0"/>
              <a:t>： </a:t>
            </a:r>
            <a:r>
              <a:rPr lang="en-US" altLang="zh-CN" b="1" dirty="0"/>
              <a:t>High Definition Video Generation With Diffusion Models</a:t>
            </a:r>
            <a:endParaRPr lang="zh-CN" altLang="en-US" b="1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3987BB21-F3FA-07FE-04D4-40839FC159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040" y="1276663"/>
            <a:ext cx="5503616" cy="1702912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5A288693-69BD-7C9C-EC77-400959FE25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8346" y="1274750"/>
            <a:ext cx="5562599" cy="1724025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B1336263-C559-9C1A-C829-78680B2255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8346" y="3121421"/>
            <a:ext cx="5186274" cy="2437460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940E6E87-2902-0F04-90A5-0E78B894A5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4950" y="3121421"/>
            <a:ext cx="5490291" cy="2459916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A7C22ADD-FC91-B86D-9EA5-C4D872980F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33655" y="4767199"/>
            <a:ext cx="5651809" cy="1469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3607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01A51743-DBB4-3D18-BB52-A88B24FE39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187" y="3016027"/>
            <a:ext cx="5560902" cy="3448245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2835FC2C-FB13-2B17-B81D-28EA5670C5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50" y="12700"/>
            <a:ext cx="10515600" cy="763588"/>
          </a:xfrm>
        </p:spPr>
        <p:txBody>
          <a:bodyPr>
            <a:normAutofit/>
          </a:bodyPr>
          <a:lstStyle/>
          <a:p>
            <a:r>
              <a:rPr lang="en-US" altLang="zh-CN" sz="2800" b="1" dirty="0"/>
              <a:t>3D Point Cloud Generation</a:t>
            </a:r>
            <a:endParaRPr lang="zh-CN" altLang="en-US" sz="2800" b="1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F55C8BE-2C98-704E-0A4B-C8E7D1FDB076}"/>
              </a:ext>
            </a:extLst>
          </p:cNvPr>
          <p:cNvSpPr/>
          <p:nvPr/>
        </p:nvSpPr>
        <p:spPr>
          <a:xfrm>
            <a:off x="372665" y="776288"/>
            <a:ext cx="11419148" cy="5740518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43A79983-7E5A-37CA-3154-8630ED34AF39}"/>
              </a:ext>
            </a:extLst>
          </p:cNvPr>
          <p:cNvSpPr txBox="1"/>
          <p:nvPr/>
        </p:nvSpPr>
        <p:spPr>
          <a:xfrm>
            <a:off x="438150" y="816336"/>
            <a:ext cx="61332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/>
              <a:t>(22 ACCV)A Diffusion-</a:t>
            </a:r>
            <a:r>
              <a:rPr lang="en-US" altLang="zh-CN" sz="1400" b="1" dirty="0" err="1"/>
              <a:t>ReFinement</a:t>
            </a:r>
            <a:r>
              <a:rPr lang="en-US" altLang="zh-CN" sz="1400" b="1" dirty="0"/>
              <a:t> Model for Sketch-to-Point Modeling</a:t>
            </a:r>
            <a:endParaRPr lang="zh-CN" altLang="en-US" sz="1400" b="1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F58E665-5576-CC8A-B59E-17F0880554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093" y="1124113"/>
            <a:ext cx="4727090" cy="1891914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C28D62E6-A78C-FBBF-9CC7-D9CDE0D260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1631329"/>
            <a:ext cx="5483217" cy="3108820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DB39EA56-C140-DC5B-2316-2D8E43BB08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5447059"/>
            <a:ext cx="4882673" cy="947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9905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>
            <a:extLst>
              <a:ext uri="{FF2B5EF4-FFF2-40B4-BE49-F238E27FC236}">
                <a16:creationId xmlns:a16="http://schemas.microsoft.com/office/drawing/2014/main" id="{FBEAD23D-3FCC-D01A-B69E-E70C51289B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8020" y="4858603"/>
            <a:ext cx="6241315" cy="1654847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5D5D3FB0-95B3-9868-547D-977CE2E471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187" y="1887700"/>
            <a:ext cx="5312395" cy="327402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532FEB1-F537-5287-AB31-F46262578C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2582" y="1107058"/>
            <a:ext cx="6093181" cy="211348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2835FC2C-FB13-2B17-B81D-28EA5670C5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50" y="12700"/>
            <a:ext cx="10515600" cy="763588"/>
          </a:xfrm>
        </p:spPr>
        <p:txBody>
          <a:bodyPr>
            <a:normAutofit/>
          </a:bodyPr>
          <a:lstStyle/>
          <a:p>
            <a:r>
              <a:rPr lang="en-US" altLang="zh-CN" sz="2800" b="1" dirty="0"/>
              <a:t>3D Point Cloud (Mesh) Generation</a:t>
            </a:r>
            <a:endParaRPr lang="zh-CN" altLang="en-US" sz="2800" b="1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F55C8BE-2C98-704E-0A4B-C8E7D1FDB076}"/>
              </a:ext>
            </a:extLst>
          </p:cNvPr>
          <p:cNvSpPr/>
          <p:nvPr/>
        </p:nvSpPr>
        <p:spPr>
          <a:xfrm>
            <a:off x="372665" y="776288"/>
            <a:ext cx="11419148" cy="5740518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43A79983-7E5A-37CA-3154-8630ED34AF39}"/>
              </a:ext>
            </a:extLst>
          </p:cNvPr>
          <p:cNvSpPr txBox="1"/>
          <p:nvPr/>
        </p:nvSpPr>
        <p:spPr>
          <a:xfrm>
            <a:off x="438150" y="816336"/>
            <a:ext cx="65767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/>
              <a:t>(22 NIPS Nvidia) LION: </a:t>
            </a:r>
            <a:r>
              <a:rPr lang="en-US" altLang="zh-CN" sz="1400" b="1" dirty="0">
                <a:solidFill>
                  <a:schemeClr val="accent2">
                    <a:lumMod val="75000"/>
                  </a:schemeClr>
                </a:solidFill>
              </a:rPr>
              <a:t>L</a:t>
            </a:r>
            <a:r>
              <a:rPr lang="en-US" altLang="zh-CN" sz="1400" b="1" dirty="0"/>
              <a:t>atent Po</a:t>
            </a:r>
            <a:r>
              <a:rPr lang="en-US" altLang="zh-CN" sz="1400" b="1" dirty="0">
                <a:solidFill>
                  <a:schemeClr val="accent2">
                    <a:lumMod val="75000"/>
                  </a:schemeClr>
                </a:solidFill>
              </a:rPr>
              <a:t>i</a:t>
            </a:r>
            <a:r>
              <a:rPr lang="en-US" altLang="zh-CN" sz="1400" b="1" dirty="0"/>
              <a:t>nt Diffusi</a:t>
            </a:r>
            <a:r>
              <a:rPr lang="en-US" altLang="zh-CN" sz="1400" b="1" dirty="0">
                <a:solidFill>
                  <a:schemeClr val="accent2">
                    <a:lumMod val="75000"/>
                  </a:schemeClr>
                </a:solidFill>
              </a:rPr>
              <a:t>on</a:t>
            </a:r>
            <a:r>
              <a:rPr lang="en-US" altLang="zh-CN" sz="1400" b="1" dirty="0"/>
              <a:t> Models for 3D Shape Generation</a:t>
            </a:r>
            <a:endParaRPr lang="zh-CN" altLang="en-US" sz="1400" b="1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8E44685-19C9-C973-B42F-18564E65BAF0}"/>
              </a:ext>
            </a:extLst>
          </p:cNvPr>
          <p:cNvSpPr txBox="1"/>
          <p:nvPr/>
        </p:nvSpPr>
        <p:spPr>
          <a:xfrm>
            <a:off x="438150" y="5247564"/>
            <a:ext cx="35893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/>
              <a:t>PVCNN: Point Voxel CNNs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/>
              <a:t>SAP: Shape As Points</a:t>
            </a:r>
            <a:endParaRPr lang="zh-CN" altLang="en-US" sz="1400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18A87E29-0C27-A61E-36A6-F71605A6A0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40104" y="3248854"/>
            <a:ext cx="5719291" cy="161981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265ECA94-E592-BEE6-3123-EE5F581F56BB}"/>
              </a:ext>
            </a:extLst>
          </p:cNvPr>
          <p:cNvSpPr txBox="1"/>
          <p:nvPr/>
        </p:nvSpPr>
        <p:spPr>
          <a:xfrm>
            <a:off x="6243850" y="940242"/>
            <a:ext cx="26408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 dirty="0"/>
              <a:t>Fuzz Latent Points</a:t>
            </a:r>
            <a:endParaRPr lang="zh-CN" altLang="en-US" sz="1200" b="1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E1A87F1-E687-D3CA-BFA1-5C7DEF915D53}"/>
              </a:ext>
            </a:extLst>
          </p:cNvPr>
          <p:cNvSpPr txBox="1"/>
          <p:nvPr/>
        </p:nvSpPr>
        <p:spPr>
          <a:xfrm>
            <a:off x="9216455" y="940242"/>
            <a:ext cx="26408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 dirty="0"/>
              <a:t>Fuzz Shape Latent</a:t>
            </a:r>
            <a:endParaRPr lang="zh-CN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21658165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>
            <a:extLst>
              <a:ext uri="{FF2B5EF4-FFF2-40B4-BE49-F238E27FC236}">
                <a16:creationId xmlns:a16="http://schemas.microsoft.com/office/drawing/2014/main" id="{E5BAC18E-0BC9-539B-5978-AD1B93CC6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2296" y="5046829"/>
            <a:ext cx="3772350" cy="1469977"/>
          </a:xfrm>
          <a:prstGeom prst="rect">
            <a:avLst/>
          </a:prstGeom>
        </p:spPr>
      </p:pic>
      <p:grpSp>
        <p:nvGrpSpPr>
          <p:cNvPr id="25" name="组合 24">
            <a:extLst>
              <a:ext uri="{FF2B5EF4-FFF2-40B4-BE49-F238E27FC236}">
                <a16:creationId xmlns:a16="http://schemas.microsoft.com/office/drawing/2014/main" id="{979EBED2-E450-5D4F-2557-3413AA469A74}"/>
              </a:ext>
            </a:extLst>
          </p:cNvPr>
          <p:cNvGrpSpPr/>
          <p:nvPr/>
        </p:nvGrpSpPr>
        <p:grpSpPr>
          <a:xfrm>
            <a:off x="8431932" y="4980171"/>
            <a:ext cx="3359881" cy="1469978"/>
            <a:chOff x="3034095" y="2938524"/>
            <a:chExt cx="6123809" cy="2809964"/>
          </a:xfrm>
        </p:grpSpPr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9243A734-EA2A-F94E-B6C7-8F8D86A5942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34095" y="2938524"/>
              <a:ext cx="6123809" cy="980952"/>
            </a:xfrm>
            <a:prstGeom prst="rect">
              <a:avLst/>
            </a:prstGeom>
          </p:spPr>
        </p:pic>
        <p:pic>
          <p:nvPicPr>
            <p:cNvPr id="23" name="图片 22">
              <a:extLst>
                <a:ext uri="{FF2B5EF4-FFF2-40B4-BE49-F238E27FC236}">
                  <a16:creationId xmlns:a16="http://schemas.microsoft.com/office/drawing/2014/main" id="{B55E1E1F-6CA1-9E28-24EA-A28EA13DA7D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114785" y="3910393"/>
              <a:ext cx="5866667" cy="1838095"/>
            </a:xfrm>
            <a:prstGeom prst="rect">
              <a:avLst/>
            </a:prstGeom>
          </p:spPr>
        </p:pic>
      </p:grpSp>
      <p:sp>
        <p:nvSpPr>
          <p:cNvPr id="2" name="标题 1">
            <a:extLst>
              <a:ext uri="{FF2B5EF4-FFF2-40B4-BE49-F238E27FC236}">
                <a16:creationId xmlns:a16="http://schemas.microsoft.com/office/drawing/2014/main" id="{2835FC2C-FB13-2B17-B81D-28EA5670C5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50" y="12700"/>
            <a:ext cx="10515600" cy="763588"/>
          </a:xfrm>
        </p:spPr>
        <p:txBody>
          <a:bodyPr>
            <a:normAutofit/>
          </a:bodyPr>
          <a:lstStyle/>
          <a:p>
            <a:r>
              <a:rPr lang="en-US" altLang="zh-CN" sz="2800" b="1" dirty="0"/>
              <a:t>3D Grid (Field) Generation</a:t>
            </a:r>
            <a:endParaRPr lang="zh-CN" altLang="en-US" sz="2800" b="1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F55C8BE-2C98-704E-0A4B-C8E7D1FDB076}"/>
              </a:ext>
            </a:extLst>
          </p:cNvPr>
          <p:cNvSpPr/>
          <p:nvPr/>
        </p:nvSpPr>
        <p:spPr>
          <a:xfrm>
            <a:off x="372665" y="776288"/>
            <a:ext cx="11419148" cy="5740518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43A79983-7E5A-37CA-3154-8630ED34AF39}"/>
              </a:ext>
            </a:extLst>
          </p:cNvPr>
          <p:cNvSpPr txBox="1"/>
          <p:nvPr/>
        </p:nvSpPr>
        <p:spPr>
          <a:xfrm>
            <a:off x="372665" y="807001"/>
            <a:ext cx="93650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/>
              <a:t>(22 Sig) Neural Wavelet-domain Diffusion for 3D Shape Generation, Inversion, and Manipulation</a:t>
            </a:r>
            <a:endParaRPr lang="zh-CN" altLang="en-US" sz="1400" b="1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EE6DDD7-9F31-C915-B7F3-5B951F4932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7984" y="1145491"/>
            <a:ext cx="6375170" cy="384771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8C9AD3CC-BFFF-E5DE-1C9A-F9771E7A24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78473" y="3060942"/>
            <a:ext cx="4713333" cy="191922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DD2F2C6-34B6-D411-CBBB-B5D7A5B707A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7984" y="4993209"/>
            <a:ext cx="4299385" cy="1498577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54617318-63B0-61C5-BD88-94FB7D8A67C1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1346"/>
          <a:stretch/>
        </p:blipFill>
        <p:spPr>
          <a:xfrm>
            <a:off x="6976269" y="1110937"/>
            <a:ext cx="4296200" cy="2000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1902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36F5083A-F5B9-4645-8705-FADEDCFC8C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187" y="1176611"/>
            <a:ext cx="8275398" cy="2158453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2835FC2C-FB13-2B17-B81D-28EA5670C5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50" y="12700"/>
            <a:ext cx="10515600" cy="763588"/>
          </a:xfrm>
        </p:spPr>
        <p:txBody>
          <a:bodyPr>
            <a:normAutofit/>
          </a:bodyPr>
          <a:lstStyle/>
          <a:p>
            <a:r>
              <a:rPr lang="en-US" altLang="zh-CN" sz="2800" b="1" dirty="0"/>
              <a:t>3D Grid (Field) Generation</a:t>
            </a:r>
            <a:endParaRPr lang="zh-CN" altLang="en-US" sz="2800" b="1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F55C8BE-2C98-704E-0A4B-C8E7D1FDB076}"/>
              </a:ext>
            </a:extLst>
          </p:cNvPr>
          <p:cNvSpPr/>
          <p:nvPr/>
        </p:nvSpPr>
        <p:spPr>
          <a:xfrm>
            <a:off x="372665" y="776288"/>
            <a:ext cx="11419148" cy="5740518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43A79983-7E5A-37CA-3154-8630ED34AF39}"/>
              </a:ext>
            </a:extLst>
          </p:cNvPr>
          <p:cNvSpPr txBox="1"/>
          <p:nvPr/>
        </p:nvSpPr>
        <p:spPr>
          <a:xfrm>
            <a:off x="372665" y="807001"/>
            <a:ext cx="60240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/>
              <a:t>(23 CVPR)Diffusion-SDF: Text-to-Shape via </a:t>
            </a:r>
            <a:r>
              <a:rPr lang="en-US" altLang="zh-CN" sz="1400" b="1" dirty="0" err="1"/>
              <a:t>Voxelized</a:t>
            </a:r>
            <a:r>
              <a:rPr lang="en-US" altLang="zh-CN" sz="1400" b="1" dirty="0"/>
              <a:t> Diffusion</a:t>
            </a:r>
            <a:endParaRPr lang="zh-CN" altLang="en-US" sz="1400" b="1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EBC525D-7268-5CD9-F87B-8B91911B1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269" y="3476505"/>
            <a:ext cx="6421035" cy="2718985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00B81595-3303-D580-DDA1-A1943026E321}"/>
              </a:ext>
            </a:extLst>
          </p:cNvPr>
          <p:cNvSpPr/>
          <p:nvPr/>
        </p:nvSpPr>
        <p:spPr>
          <a:xfrm>
            <a:off x="7035420" y="3476504"/>
            <a:ext cx="4653887" cy="1290265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874AE982-2991-2F4E-AE2C-81F700AF94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65515" y="3648161"/>
            <a:ext cx="3188205" cy="1080634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9630EEA2-4579-32D4-440E-20F32002892D}"/>
              </a:ext>
            </a:extLst>
          </p:cNvPr>
          <p:cNvSpPr txBox="1"/>
          <p:nvPr/>
        </p:nvSpPr>
        <p:spPr>
          <a:xfrm>
            <a:off x="7035420" y="3446624"/>
            <a:ext cx="46538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/>
              <a:t>Text-Guided Shape Completion</a:t>
            </a:r>
            <a:endParaRPr lang="zh-CN" altLang="en-US" sz="1400" b="1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84C84D3C-4E02-A230-DB49-6F672D79D0FB}"/>
              </a:ext>
            </a:extLst>
          </p:cNvPr>
          <p:cNvSpPr/>
          <p:nvPr/>
        </p:nvSpPr>
        <p:spPr>
          <a:xfrm>
            <a:off x="7035420" y="4905225"/>
            <a:ext cx="4653887" cy="1290265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6316A7E1-D6E9-DA7F-B102-BBFABEF8F85E}"/>
              </a:ext>
            </a:extLst>
          </p:cNvPr>
          <p:cNvSpPr txBox="1"/>
          <p:nvPr/>
        </p:nvSpPr>
        <p:spPr>
          <a:xfrm>
            <a:off x="7035420" y="4875345"/>
            <a:ext cx="46538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/>
              <a:t>Text-Guided Shape Manipulation</a:t>
            </a:r>
            <a:endParaRPr lang="zh-CN" altLang="en-US" sz="1400" b="1" dirty="0"/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BCD63609-913B-ED5A-2E15-CCAA1CE503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38376" y="5492383"/>
            <a:ext cx="3242482" cy="323496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FA1E5EF6-82AA-2DCC-58CD-D1A2B0022A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95627" y="5244954"/>
            <a:ext cx="927980" cy="185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0358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35FC2C-FB13-2B17-B81D-28EA5670C5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50" y="12700"/>
            <a:ext cx="10515600" cy="763588"/>
          </a:xfrm>
        </p:spPr>
        <p:txBody>
          <a:bodyPr>
            <a:normAutofit/>
          </a:bodyPr>
          <a:lstStyle/>
          <a:p>
            <a:r>
              <a:rPr lang="en-US" altLang="zh-CN" sz="2800" b="1" dirty="0"/>
              <a:t>What is SDEs (ODEs) in Diffusion?</a:t>
            </a:r>
            <a:endParaRPr lang="zh-CN" altLang="en-US" sz="2800" b="1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F55C8BE-2C98-704E-0A4B-C8E7D1FDB076}"/>
              </a:ext>
            </a:extLst>
          </p:cNvPr>
          <p:cNvSpPr/>
          <p:nvPr/>
        </p:nvSpPr>
        <p:spPr>
          <a:xfrm>
            <a:off x="372665" y="776288"/>
            <a:ext cx="11446669" cy="3768415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43A79983-7E5A-37CA-3154-8630ED34AF39}"/>
              </a:ext>
            </a:extLst>
          </p:cNvPr>
          <p:cNvSpPr txBox="1"/>
          <p:nvPr/>
        </p:nvSpPr>
        <p:spPr>
          <a:xfrm>
            <a:off x="438150" y="816336"/>
            <a:ext cx="4780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Wiener Process (Force on Diffusion Process)</a:t>
            </a:r>
            <a:endParaRPr lang="zh-CN" alt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CC47D076-3E5F-1254-AF5F-EC0CB3436956}"/>
                  </a:ext>
                </a:extLst>
              </p:cNvPr>
              <p:cNvSpPr txBox="1"/>
              <p:nvPr/>
            </p:nvSpPr>
            <p:spPr>
              <a:xfrm>
                <a:off x="817554" y="1338045"/>
                <a:ext cx="10556888" cy="1241174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dirty="0"/>
                  <a:t>For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𝑛𝑑</m:t>
                        </m:r>
                      </m:sup>
                    </m:sSup>
                  </m:oMath>
                </a14:m>
                <a:r>
                  <a:rPr lang="en-US" altLang="zh-CN" dirty="0"/>
                  <a:t>-Order Wiener Process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𝑊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≥0}</m:t>
                    </m:r>
                  </m:oMath>
                </a14:m>
                <a:r>
                  <a:rPr lang="en-US" altLang="zh-CN" dirty="0"/>
                  <a:t>, </a:t>
                </a:r>
                <a:r>
                  <a:rPr lang="en-US" altLang="zh-CN" dirty="0" err="1"/>
                  <a:t>s.t.</a:t>
                </a:r>
                <a:r>
                  <a:rPr lang="en-US" altLang="zh-CN" dirty="0"/>
                  <a:t>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𝑊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altLang="zh-CN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≥0, 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𝑊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𝑊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0,</m:t>
                        </m:r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        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𝑤h𝑒𝑟𝑒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US" altLang="zh-CN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≥0,         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𝑊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𝑊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(0)∼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0,</m:t>
                        </m:r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    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𝑤h𝑒𝑟𝑒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CC47D076-3E5F-1254-AF5F-EC0CB34369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554" y="1338045"/>
                <a:ext cx="10556888" cy="1241174"/>
              </a:xfrm>
              <a:prstGeom prst="rect">
                <a:avLst/>
              </a:prstGeom>
              <a:blipFill>
                <a:blip r:embed="rId3"/>
                <a:stretch>
                  <a:fillRect l="-346" t="-1961" b="-490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AE0C1DC1-D07F-0532-0936-00E4278721C8}"/>
                  </a:ext>
                </a:extLst>
              </p:cNvPr>
              <p:cNvSpPr txBox="1"/>
              <p:nvPr/>
            </p:nvSpPr>
            <p:spPr>
              <a:xfrm>
                <a:off x="817554" y="2861469"/>
                <a:ext cx="10556888" cy="1483227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b="1" dirty="0"/>
                  <a:t>Broad Wiener Process </a:t>
                </a:r>
                <a:r>
                  <a:rPr lang="en-US" altLang="zh-CN" dirty="0"/>
                  <a:t>can be form as Markov chain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</m:oMath>
                </a14:m>
                <a:r>
                  <a:rPr lang="en-US" altLang="zh-CN" dirty="0"/>
                  <a:t>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(0,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/>
                  <a:t> , is always called </a:t>
                </a:r>
                <a:r>
                  <a:rPr lang="en-US" altLang="zh-CN" b="1" dirty="0"/>
                  <a:t>Diffusion Process (Diffusion SDE)</a:t>
                </a: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altLang="zh-CN" dirty="0"/>
                  <a:t> is drift coefficient schedule.</a:t>
                </a: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en-US" altLang="zh-CN" dirty="0"/>
                  <a:t>Also be form as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𝑑𝑋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𝛼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𝑋𝑑𝑡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𝑋𝑑𝑊</m:t>
                    </m:r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where</m:t>
                    </m:r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𝑑𝑊</m:t>
                    </m:r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is</m:t>
                    </m:r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pure</m:t>
                    </m:r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Wiener</m:t>
                    </m:r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Process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altLang="zh-CN" dirty="0"/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en-US" altLang="zh-CN" b="1" dirty="0"/>
                  <a:t>NOTE</a:t>
                </a:r>
                <a:r>
                  <a:rPr lang="en-US" altLang="zh-CN" dirty="0"/>
                  <a:t>: for ease, </a:t>
                </a:r>
                <a:r>
                  <a:rPr lang="en-US" altLang="zh-CN" dirty="0">
                    <a:solidFill>
                      <a:schemeClr val="accent2">
                        <a:lumMod val="75000"/>
                      </a:schemeClr>
                    </a:solidFill>
                  </a:rPr>
                  <a:t>Euler finite-step </a:t>
                </a:r>
                <a:r>
                  <a:rPr lang="en-US" altLang="zh-CN" dirty="0"/>
                  <a:t>is used here!</a:t>
                </a:r>
              </a:p>
            </p:txBody>
          </p:sp>
        </mc:Choice>
        <mc:Fallback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AE0C1DC1-D07F-0532-0936-00E4278721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554" y="2861469"/>
                <a:ext cx="10556888" cy="1483227"/>
              </a:xfrm>
              <a:prstGeom prst="rect">
                <a:avLst/>
              </a:prstGeom>
              <a:blipFill>
                <a:blip r:embed="rId4"/>
                <a:stretch>
                  <a:fillRect l="-346" t="-1639" b="-532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框 2">
            <a:extLst>
              <a:ext uri="{FF2B5EF4-FFF2-40B4-BE49-F238E27FC236}">
                <a16:creationId xmlns:a16="http://schemas.microsoft.com/office/drawing/2014/main" id="{786851A7-F29C-2D31-01AD-BCD7AD2DF481}"/>
              </a:ext>
            </a:extLst>
          </p:cNvPr>
          <p:cNvSpPr txBox="1"/>
          <p:nvPr/>
        </p:nvSpPr>
        <p:spPr>
          <a:xfrm>
            <a:off x="372665" y="4626946"/>
            <a:ext cx="4846449" cy="256865"/>
          </a:xfrm>
          <a:prstGeom prst="rect">
            <a:avLst/>
          </a:prstGeom>
          <a:solidFill>
            <a:srgbClr val="FCD2D2"/>
          </a:solidFill>
        </p:spPr>
        <p:txBody>
          <a:bodyPr wrap="square" rtlCol="0">
            <a:spAutoFit/>
          </a:bodyPr>
          <a:lstStyle/>
          <a:p>
            <a:r>
              <a:rPr lang="en-US" altLang="zh-CN" sz="1050" b="1" dirty="0"/>
              <a:t>Note.</a:t>
            </a:r>
            <a:r>
              <a:rPr lang="zh-CN" altLang="en-US" sz="1050" b="1" dirty="0"/>
              <a:t> </a:t>
            </a:r>
            <a:r>
              <a:rPr lang="en-US" altLang="zh-CN" sz="1050" i="1" dirty="0"/>
              <a:t>Here </a:t>
            </a:r>
            <a:r>
              <a:rPr lang="en-US" altLang="zh-CN" sz="1050" b="1" i="1" dirty="0"/>
              <a:t>Diffusion SDE </a:t>
            </a:r>
            <a:r>
              <a:rPr lang="en-US" altLang="zh-CN" sz="1050" i="1" dirty="0"/>
              <a:t>is only a mathematical concept.</a:t>
            </a:r>
            <a:endParaRPr lang="zh-CN" altLang="en-US" sz="1050" i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BA80E84D-1CFD-6EA7-B20D-1D2A0809EE09}"/>
                  </a:ext>
                </a:extLst>
              </p:cNvPr>
              <p:cNvSpPr txBox="1"/>
              <p:nvPr/>
            </p:nvSpPr>
            <p:spPr>
              <a:xfrm>
                <a:off x="372664" y="4966054"/>
                <a:ext cx="4846449" cy="256865"/>
              </a:xfrm>
              <a:prstGeom prst="rect">
                <a:avLst/>
              </a:prstGeom>
              <a:solidFill>
                <a:srgbClr val="FCD2D2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050" b="1" dirty="0"/>
                  <a:t>About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05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05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  <m:sup>
                        <m:r>
                          <a:rPr lang="en-US" altLang="zh-CN" sz="1050" b="1" i="1" smtClean="0">
                            <a:latin typeface="Cambria Math" panose="02040503050406030204" pitchFamily="18" charset="0"/>
                          </a:rPr>
                          <m:t>𝒔𝒕</m:t>
                        </m:r>
                      </m:sup>
                    </m:sSup>
                  </m:oMath>
                </a14:m>
                <a:r>
                  <a:rPr lang="en-US" altLang="zh-CN" sz="1050" b="1" dirty="0"/>
                  <a:t> finite-step. </a:t>
                </a:r>
                <a:r>
                  <a:rPr lang="en-US" altLang="zh-CN" sz="1050" i="1" dirty="0"/>
                  <a:t>Following works contains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05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05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CN" sz="1050" b="0" i="1" smtClean="0">
                            <a:latin typeface="Cambria Math" panose="02040503050406030204" pitchFamily="18" charset="0"/>
                          </a:rPr>
                          <m:t>𝑛𝑑</m:t>
                        </m:r>
                      </m:sup>
                    </m:sSup>
                  </m:oMath>
                </a14:m>
                <a:r>
                  <a:rPr lang="zh-CN" altLang="en-US" sz="1050" i="1" dirty="0"/>
                  <a:t> </a:t>
                </a:r>
                <a:r>
                  <a:rPr lang="en-US" altLang="zh-CN" sz="1050" i="1" dirty="0"/>
                  <a:t>and implicit improvements.</a:t>
                </a:r>
                <a:endParaRPr lang="zh-CN" altLang="en-US" sz="1050" i="1" dirty="0"/>
              </a:p>
            </p:txBody>
          </p:sp>
        </mc:Choice>
        <mc:Fallback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BA80E84D-1CFD-6EA7-B20D-1D2A0809EE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664" y="4966054"/>
                <a:ext cx="4846449" cy="256865"/>
              </a:xfrm>
              <a:prstGeom prst="rect">
                <a:avLst/>
              </a:prstGeom>
              <a:blipFill>
                <a:blip r:embed="rId5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156212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>
            <a:extLst>
              <a:ext uri="{FF2B5EF4-FFF2-40B4-BE49-F238E27FC236}">
                <a16:creationId xmlns:a16="http://schemas.microsoft.com/office/drawing/2014/main" id="{D3C3DA21-30C8-DD59-8A83-F0480D4BEE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1755" y="3466779"/>
            <a:ext cx="6759124" cy="3050027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2835FC2C-FB13-2B17-B81D-28EA5670C5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50" y="12700"/>
            <a:ext cx="10515600" cy="763588"/>
          </a:xfrm>
        </p:spPr>
        <p:txBody>
          <a:bodyPr>
            <a:normAutofit/>
          </a:bodyPr>
          <a:lstStyle/>
          <a:p>
            <a:r>
              <a:rPr lang="en-US" altLang="zh-CN" sz="2800" b="1" dirty="0"/>
              <a:t>3D Grid (Field) Generation</a:t>
            </a:r>
            <a:endParaRPr lang="zh-CN" altLang="en-US" sz="2800" b="1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F55C8BE-2C98-704E-0A4B-C8E7D1FDB076}"/>
              </a:ext>
            </a:extLst>
          </p:cNvPr>
          <p:cNvSpPr/>
          <p:nvPr/>
        </p:nvSpPr>
        <p:spPr>
          <a:xfrm>
            <a:off x="372665" y="776288"/>
            <a:ext cx="11419148" cy="5740518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43A79983-7E5A-37CA-3154-8630ED34AF39}"/>
              </a:ext>
            </a:extLst>
          </p:cNvPr>
          <p:cNvSpPr txBox="1"/>
          <p:nvPr/>
        </p:nvSpPr>
        <p:spPr>
          <a:xfrm>
            <a:off x="372665" y="807001"/>
            <a:ext cx="93650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/>
              <a:t>(23 Sig) Locally Attentional SDF Diffusion for Controllable 3D Shape Generation</a:t>
            </a:r>
            <a:endParaRPr lang="zh-CN" altLang="en-US" sz="1400" b="1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AFDE4DA-34F3-D691-4AE2-A66F99BB62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1317" y="807001"/>
            <a:ext cx="3012873" cy="270368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A6D6BB5-E1A3-35F0-2ABF-49F2AAD015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912" y="1473959"/>
            <a:ext cx="7889601" cy="146772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5D95D5D9-4815-63B8-E4E6-A6D8C419AD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0187" y="3754341"/>
            <a:ext cx="4319382" cy="2316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9847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6">
            <a:extLst>
              <a:ext uri="{FF2B5EF4-FFF2-40B4-BE49-F238E27FC236}">
                <a16:creationId xmlns:a16="http://schemas.microsoft.com/office/drawing/2014/main" id="{FA9E3DF5-C519-CD7F-0EE2-D923338CD91E}"/>
              </a:ext>
            </a:extLst>
          </p:cNvPr>
          <p:cNvSpPr/>
          <p:nvPr/>
        </p:nvSpPr>
        <p:spPr>
          <a:xfrm>
            <a:off x="3244883" y="3661394"/>
            <a:ext cx="2141252" cy="2141252"/>
          </a:xfrm>
          <a:prstGeom prst="ellipse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任意多边形: 形状 32">
            <a:extLst>
              <a:ext uri="{FF2B5EF4-FFF2-40B4-BE49-F238E27FC236}">
                <a16:creationId xmlns:a16="http://schemas.microsoft.com/office/drawing/2014/main" id="{C5075087-3E1E-FBEE-8C8E-3C346A8D764D}"/>
              </a:ext>
            </a:extLst>
          </p:cNvPr>
          <p:cNvSpPr/>
          <p:nvPr/>
        </p:nvSpPr>
        <p:spPr>
          <a:xfrm>
            <a:off x="1269242" y="4181890"/>
            <a:ext cx="3029803" cy="1328775"/>
          </a:xfrm>
          <a:custGeom>
            <a:avLst/>
            <a:gdLst>
              <a:gd name="connsiteX0" fmla="*/ 0 w 3029803"/>
              <a:gd name="connsiteY0" fmla="*/ 553883 h 1328775"/>
              <a:gd name="connsiteX1" fmla="*/ 81886 w 3029803"/>
              <a:gd name="connsiteY1" fmla="*/ 553883 h 1328775"/>
              <a:gd name="connsiteX2" fmla="*/ 150125 w 3029803"/>
              <a:gd name="connsiteY2" fmla="*/ 533411 h 1328775"/>
              <a:gd name="connsiteX3" fmla="*/ 218364 w 3029803"/>
              <a:gd name="connsiteY3" fmla="*/ 581179 h 1328775"/>
              <a:gd name="connsiteX4" fmla="*/ 334370 w 3029803"/>
              <a:gd name="connsiteY4" fmla="*/ 499292 h 1328775"/>
              <a:gd name="connsiteX5" fmla="*/ 491319 w 3029803"/>
              <a:gd name="connsiteY5" fmla="*/ 642594 h 1328775"/>
              <a:gd name="connsiteX6" fmla="*/ 655092 w 3029803"/>
              <a:gd name="connsiteY6" fmla="*/ 444701 h 1328775"/>
              <a:gd name="connsiteX7" fmla="*/ 839337 w 3029803"/>
              <a:gd name="connsiteY7" fmla="*/ 717656 h 1328775"/>
              <a:gd name="connsiteX8" fmla="*/ 1071349 w 3029803"/>
              <a:gd name="connsiteY8" fmla="*/ 376462 h 1328775"/>
              <a:gd name="connsiteX9" fmla="*/ 1344304 w 3029803"/>
              <a:gd name="connsiteY9" fmla="*/ 854134 h 1328775"/>
              <a:gd name="connsiteX10" fmla="*/ 1644555 w 3029803"/>
              <a:gd name="connsiteY10" fmla="*/ 280928 h 1328775"/>
              <a:gd name="connsiteX11" fmla="*/ 2013045 w 3029803"/>
              <a:gd name="connsiteY11" fmla="*/ 1072498 h 1328775"/>
              <a:gd name="connsiteX12" fmla="*/ 2374710 w 3029803"/>
              <a:gd name="connsiteY12" fmla="*/ 1149 h 1328775"/>
              <a:gd name="connsiteX13" fmla="*/ 2722728 w 3029803"/>
              <a:gd name="connsiteY13" fmla="*/ 1318158 h 1328775"/>
              <a:gd name="connsiteX14" fmla="*/ 3029803 w 3029803"/>
              <a:gd name="connsiteY14" fmla="*/ 656241 h 1328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029803" h="1328775">
                <a:moveTo>
                  <a:pt x="0" y="553883"/>
                </a:moveTo>
                <a:cubicBezTo>
                  <a:pt x="28432" y="555589"/>
                  <a:pt x="56865" y="557295"/>
                  <a:pt x="81886" y="553883"/>
                </a:cubicBezTo>
                <a:cubicBezTo>
                  <a:pt x="106907" y="550471"/>
                  <a:pt x="127379" y="528862"/>
                  <a:pt x="150125" y="533411"/>
                </a:cubicBezTo>
                <a:cubicBezTo>
                  <a:pt x="172871" y="537960"/>
                  <a:pt x="187657" y="586866"/>
                  <a:pt x="218364" y="581179"/>
                </a:cubicBezTo>
                <a:cubicBezTo>
                  <a:pt x="249072" y="575493"/>
                  <a:pt x="288878" y="489056"/>
                  <a:pt x="334370" y="499292"/>
                </a:cubicBezTo>
                <a:cubicBezTo>
                  <a:pt x="379862" y="509528"/>
                  <a:pt x="437865" y="651692"/>
                  <a:pt x="491319" y="642594"/>
                </a:cubicBezTo>
                <a:cubicBezTo>
                  <a:pt x="544773" y="633496"/>
                  <a:pt x="597089" y="432191"/>
                  <a:pt x="655092" y="444701"/>
                </a:cubicBezTo>
                <a:cubicBezTo>
                  <a:pt x="713095" y="457211"/>
                  <a:pt x="769961" y="729029"/>
                  <a:pt x="839337" y="717656"/>
                </a:cubicBezTo>
                <a:cubicBezTo>
                  <a:pt x="908713" y="706283"/>
                  <a:pt x="987188" y="353716"/>
                  <a:pt x="1071349" y="376462"/>
                </a:cubicBezTo>
                <a:cubicBezTo>
                  <a:pt x="1155510" y="399208"/>
                  <a:pt x="1248770" y="870056"/>
                  <a:pt x="1344304" y="854134"/>
                </a:cubicBezTo>
                <a:cubicBezTo>
                  <a:pt x="1439838" y="838212"/>
                  <a:pt x="1533098" y="244534"/>
                  <a:pt x="1644555" y="280928"/>
                </a:cubicBezTo>
                <a:cubicBezTo>
                  <a:pt x="1756012" y="317322"/>
                  <a:pt x="1891353" y="1119128"/>
                  <a:pt x="2013045" y="1072498"/>
                </a:cubicBezTo>
                <a:cubicBezTo>
                  <a:pt x="2134738" y="1025868"/>
                  <a:pt x="2256430" y="-39794"/>
                  <a:pt x="2374710" y="1149"/>
                </a:cubicBezTo>
                <a:cubicBezTo>
                  <a:pt x="2492991" y="42092"/>
                  <a:pt x="2613546" y="1208976"/>
                  <a:pt x="2722728" y="1318158"/>
                </a:cubicBezTo>
                <a:cubicBezTo>
                  <a:pt x="2831910" y="1427340"/>
                  <a:pt x="2935406" y="658516"/>
                  <a:pt x="3029803" y="656241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2835FC2C-FB13-2B17-B81D-28EA5670C5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50" y="12700"/>
            <a:ext cx="10515600" cy="763588"/>
          </a:xfrm>
        </p:spPr>
        <p:txBody>
          <a:bodyPr>
            <a:normAutofit/>
          </a:bodyPr>
          <a:lstStyle/>
          <a:p>
            <a:r>
              <a:rPr lang="en-US" altLang="zh-CN" sz="2800" b="1" dirty="0"/>
              <a:t>What is SDEs (ODEs) in Diffusion?</a:t>
            </a:r>
            <a:endParaRPr lang="zh-CN" altLang="en-US" sz="2800" b="1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F55C8BE-2C98-704E-0A4B-C8E7D1FDB076}"/>
              </a:ext>
            </a:extLst>
          </p:cNvPr>
          <p:cNvSpPr/>
          <p:nvPr/>
        </p:nvSpPr>
        <p:spPr>
          <a:xfrm>
            <a:off x="372665" y="776289"/>
            <a:ext cx="11446669" cy="5652646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43A79983-7E5A-37CA-3154-8630ED34AF39}"/>
              </a:ext>
            </a:extLst>
          </p:cNvPr>
          <p:cNvSpPr txBox="1"/>
          <p:nvPr/>
        </p:nvSpPr>
        <p:spPr>
          <a:xfrm>
            <a:off x="438149" y="816336"/>
            <a:ext cx="69051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SDE and ODE definitions (following Diffusion SDE)</a:t>
            </a:r>
            <a:endParaRPr lang="zh-CN" altLang="en-US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1EF1D0C0-5B47-EBB4-249B-36F4013724D9}"/>
                  </a:ext>
                </a:extLst>
              </p:cNvPr>
              <p:cNvSpPr txBox="1"/>
              <p:nvPr/>
            </p:nvSpPr>
            <p:spPr>
              <a:xfrm>
                <a:off x="817555" y="1381275"/>
                <a:ext cx="10556888" cy="175432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dirty="0"/>
                  <a:t>SDE: Stochastic Differential Equation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𝑑𝑋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𝛼</m:t>
                    </m:r>
                    <m:d>
                      <m:dPr>
                        <m:ctrlPr>
                          <a:rPr lang="en-US" altLang="zh-CN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zh-CN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𝑋𝑑𝑡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altLang="zh-CN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zh-CN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𝑋𝑑𝑊</m:t>
                    </m:r>
                  </m:oMath>
                </a14:m>
                <a:endParaRPr lang="en-US" altLang="zh-CN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 dirty="0"/>
                  <a:t>A random walk obeying two-step:</a:t>
                </a:r>
              </a:p>
              <a:p>
                <a:pPr marL="1257300" lvl="2" indent="-342900">
                  <a:buFont typeface="+mj-lt"/>
                  <a:buAutoNum type="arabicPeriod"/>
                </a:pPr>
                <a:r>
                  <a:rPr lang="en-US" altLang="zh-CN" dirty="0">
                    <a:solidFill>
                      <a:schemeClr val="accent2">
                        <a:lumMod val="75000"/>
                      </a:schemeClr>
                    </a:solidFill>
                  </a:rPr>
                  <a:t>Drift walk</a:t>
                </a:r>
              </a:p>
              <a:p>
                <a:pPr marL="1257300" lvl="2" indent="-342900">
                  <a:buFont typeface="+mj-lt"/>
                  <a:buAutoNum type="arabicPeriod"/>
                </a:pPr>
                <a:r>
                  <a:rPr lang="en-US" altLang="zh-CN" dirty="0">
                    <a:solidFill>
                      <a:schemeClr val="accent6">
                        <a:lumMod val="75000"/>
                      </a:schemeClr>
                    </a:solidFill>
                  </a:rPr>
                  <a:t>Random walk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dirty="0"/>
                  <a:t>ODE: Ordinary Differential Equation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𝑑𝑋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𝛼</m:t>
                    </m:r>
                    <m:d>
                      <m:dPr>
                        <m:ctrlPr>
                          <a:rPr lang="en-US" altLang="zh-CN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zh-CN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𝑋𝑑𝑡</m:t>
                    </m:r>
                  </m:oMath>
                </a14:m>
                <a:endParaRPr lang="en-US" altLang="zh-CN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 dirty="0"/>
                  <a:t>Only </a:t>
                </a:r>
                <a:r>
                  <a:rPr lang="en-US" altLang="zh-CN" dirty="0">
                    <a:solidFill>
                      <a:schemeClr val="accent2">
                        <a:lumMod val="75000"/>
                      </a:schemeClr>
                    </a:solidFill>
                  </a:rPr>
                  <a:t>Drift walk</a:t>
                </a:r>
              </a:p>
            </p:txBody>
          </p:sp>
        </mc:Choice>
        <mc:Fallback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1EF1D0C0-5B47-EBB4-249B-36F4013724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555" y="1381275"/>
                <a:ext cx="10556888" cy="1754326"/>
              </a:xfrm>
              <a:prstGeom prst="rect">
                <a:avLst/>
              </a:prstGeom>
              <a:blipFill>
                <a:blip r:embed="rId3"/>
                <a:stretch>
                  <a:fillRect l="-346" t="-2091" b="-48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矩形 2">
            <a:extLst>
              <a:ext uri="{FF2B5EF4-FFF2-40B4-BE49-F238E27FC236}">
                <a16:creationId xmlns:a16="http://schemas.microsoft.com/office/drawing/2014/main" id="{B83B3F62-0AF0-90FF-599C-2B3DEBD020CA}"/>
              </a:ext>
            </a:extLst>
          </p:cNvPr>
          <p:cNvSpPr/>
          <p:nvPr/>
        </p:nvSpPr>
        <p:spPr>
          <a:xfrm>
            <a:off x="525065" y="3429000"/>
            <a:ext cx="5439637" cy="2831124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1D87B24C-96BF-3231-1265-A0EEDFB9C56F}"/>
              </a:ext>
            </a:extLst>
          </p:cNvPr>
          <p:cNvSpPr/>
          <p:nvPr/>
        </p:nvSpPr>
        <p:spPr>
          <a:xfrm>
            <a:off x="1055077" y="4619479"/>
            <a:ext cx="225083" cy="225083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EE0518C1-1E3D-C7C5-F74E-86A0FC335973}"/>
              </a:ext>
            </a:extLst>
          </p:cNvPr>
          <p:cNvSpPr/>
          <p:nvPr/>
        </p:nvSpPr>
        <p:spPr>
          <a:xfrm>
            <a:off x="4202967" y="4619479"/>
            <a:ext cx="225083" cy="225083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71F4B6DA-A3E3-0C49-9E7A-67FEEE761746}"/>
              </a:ext>
            </a:extLst>
          </p:cNvPr>
          <p:cNvSpPr/>
          <p:nvPr/>
        </p:nvSpPr>
        <p:spPr>
          <a:xfrm>
            <a:off x="6227300" y="3429000"/>
            <a:ext cx="5439637" cy="2831124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7EC0F6B3-5E82-A9C1-5EC3-8A78928B573D}"/>
              </a:ext>
            </a:extLst>
          </p:cNvPr>
          <p:cNvSpPr/>
          <p:nvPr/>
        </p:nvSpPr>
        <p:spPr>
          <a:xfrm>
            <a:off x="7230792" y="4610076"/>
            <a:ext cx="225083" cy="225083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5F4E06CB-6D31-46BD-4CB3-DD026F606813}"/>
              </a:ext>
            </a:extLst>
          </p:cNvPr>
          <p:cNvSpPr/>
          <p:nvPr/>
        </p:nvSpPr>
        <p:spPr>
          <a:xfrm>
            <a:off x="10500067" y="4610076"/>
            <a:ext cx="225083" cy="225083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BAD78AE3-18AD-B638-0962-06D11137A0AE}"/>
                  </a:ext>
                </a:extLst>
              </p:cNvPr>
              <p:cNvSpPr txBox="1"/>
              <p:nvPr/>
            </p:nvSpPr>
            <p:spPr>
              <a:xfrm>
                <a:off x="8363931" y="4677057"/>
                <a:ext cx="97122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𝛼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BAD78AE3-18AD-B638-0962-06D11137A0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3931" y="4677057"/>
                <a:ext cx="971221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6F4F24CD-1EAE-E2EA-B7AA-1AE495FC6EF3}"/>
                  </a:ext>
                </a:extLst>
              </p:cNvPr>
              <p:cNvSpPr txBox="1"/>
              <p:nvPr/>
            </p:nvSpPr>
            <p:spPr>
              <a:xfrm>
                <a:off x="6874829" y="4861723"/>
                <a:ext cx="97122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6F4F24CD-1EAE-E2EA-B7AA-1AE495FC6E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4829" y="4861723"/>
                <a:ext cx="971221" cy="369332"/>
              </a:xfrm>
              <a:prstGeom prst="rect">
                <a:avLst/>
              </a:prstGeom>
              <a:blipFill>
                <a:blip r:embed="rId5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259925B3-CCCB-78AA-01E6-2A337EDAB037}"/>
                  </a:ext>
                </a:extLst>
              </p:cNvPr>
              <p:cNvSpPr txBox="1"/>
              <p:nvPr/>
            </p:nvSpPr>
            <p:spPr>
              <a:xfrm>
                <a:off x="10165702" y="4861723"/>
                <a:ext cx="97122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259925B3-CCCB-78AA-01E6-2A337EDAB0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65702" y="4861723"/>
                <a:ext cx="971221" cy="369332"/>
              </a:xfrm>
              <a:prstGeom prst="rect">
                <a:avLst/>
              </a:prstGeom>
              <a:blipFill>
                <a:blip r:embed="rId6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5999C930-933E-6D8E-B762-9BFD8ABB8ED5}"/>
                  </a:ext>
                </a:extLst>
              </p:cNvPr>
              <p:cNvSpPr txBox="1"/>
              <p:nvPr/>
            </p:nvSpPr>
            <p:spPr>
              <a:xfrm>
                <a:off x="711932" y="4813051"/>
                <a:ext cx="97122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5999C930-933E-6D8E-B762-9BFD8ABB8E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932" y="4813051"/>
                <a:ext cx="971221" cy="369332"/>
              </a:xfrm>
              <a:prstGeom prst="rect">
                <a:avLst/>
              </a:prstGeom>
              <a:blipFill>
                <a:blip r:embed="rId7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456E7A45-4139-A1D0-5154-A710C57DC5EE}"/>
                  </a:ext>
                </a:extLst>
              </p:cNvPr>
              <p:cNvSpPr txBox="1"/>
              <p:nvPr/>
            </p:nvSpPr>
            <p:spPr>
              <a:xfrm>
                <a:off x="3829897" y="4266002"/>
                <a:ext cx="97122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456E7A45-4139-A1D0-5154-A710C57DC5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9897" y="4266002"/>
                <a:ext cx="971221" cy="369332"/>
              </a:xfrm>
              <a:prstGeom prst="rect">
                <a:avLst/>
              </a:prstGeom>
              <a:blipFill>
                <a:blip r:embed="rId8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6C76B408-9B5B-B728-7056-5F599E8BABAC}"/>
                  </a:ext>
                </a:extLst>
              </p:cNvPr>
              <p:cNvSpPr txBox="1"/>
              <p:nvPr/>
            </p:nvSpPr>
            <p:spPr>
              <a:xfrm>
                <a:off x="3498992" y="5777698"/>
                <a:ext cx="159162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6C76B408-9B5B-B728-7056-5F599E8BAB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8992" y="5777698"/>
                <a:ext cx="1591623" cy="369332"/>
              </a:xfrm>
              <a:prstGeom prst="rect">
                <a:avLst/>
              </a:prstGeom>
              <a:blipFill>
                <a:blip r:embed="rId9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文本框 30">
            <a:extLst>
              <a:ext uri="{FF2B5EF4-FFF2-40B4-BE49-F238E27FC236}">
                <a16:creationId xmlns:a16="http://schemas.microsoft.com/office/drawing/2014/main" id="{84602645-1246-D69A-153A-37AE6B3EAF50}"/>
              </a:ext>
            </a:extLst>
          </p:cNvPr>
          <p:cNvSpPr txBox="1"/>
          <p:nvPr/>
        </p:nvSpPr>
        <p:spPr>
          <a:xfrm>
            <a:off x="529316" y="3445217"/>
            <a:ext cx="8342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/>
              <a:t>SDE</a:t>
            </a:r>
            <a:endParaRPr lang="zh-CN" altLang="en-US" dirty="0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D6CCAF8F-B1B6-2C59-D799-2A6420FCD405}"/>
              </a:ext>
            </a:extLst>
          </p:cNvPr>
          <p:cNvSpPr txBox="1"/>
          <p:nvPr/>
        </p:nvSpPr>
        <p:spPr>
          <a:xfrm>
            <a:off x="6227300" y="3441422"/>
            <a:ext cx="8342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/>
              <a:t>ODE</a:t>
            </a:r>
            <a:endParaRPr lang="zh-CN" altLang="en-US" dirty="0"/>
          </a:p>
        </p:txBody>
      </p: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A65BE37F-2C72-1F07-41D9-3C4B35B20C6F}"/>
              </a:ext>
            </a:extLst>
          </p:cNvPr>
          <p:cNvCxnSpPr>
            <a:stCxn id="15" idx="6"/>
            <a:endCxn id="16" idx="2"/>
          </p:cNvCxnSpPr>
          <p:nvPr/>
        </p:nvCxnSpPr>
        <p:spPr>
          <a:xfrm>
            <a:off x="7455875" y="4722618"/>
            <a:ext cx="3044192" cy="0"/>
          </a:xfrm>
          <a:prstGeom prst="lin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BEA24B77-91C3-4BB1-3333-87C2E7228354}"/>
                  </a:ext>
                </a:extLst>
              </p:cNvPr>
              <p:cNvSpPr txBox="1"/>
              <p:nvPr/>
            </p:nvSpPr>
            <p:spPr>
              <a:xfrm>
                <a:off x="1985913" y="5096556"/>
                <a:ext cx="97122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𝛼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BEA24B77-91C3-4BB1-3333-87C2E72283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5913" y="5096556"/>
                <a:ext cx="971221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64D22A23-715E-03FA-E66F-2DD04A9C1855}"/>
              </a:ext>
            </a:extLst>
          </p:cNvPr>
          <p:cNvCxnSpPr>
            <a:cxnSpLocks/>
          </p:cNvCxnSpPr>
          <p:nvPr/>
        </p:nvCxnSpPr>
        <p:spPr>
          <a:xfrm>
            <a:off x="2329503" y="4557616"/>
            <a:ext cx="0" cy="488773"/>
          </a:xfrm>
          <a:prstGeom prst="line">
            <a:avLst/>
          </a:prstGeom>
          <a:ln w="28575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660A7B5C-CC20-E5B0-9212-08EC58B083F1}"/>
                  </a:ext>
                </a:extLst>
              </p:cNvPr>
              <p:cNvSpPr txBox="1"/>
              <p:nvPr/>
            </p:nvSpPr>
            <p:spPr>
              <a:xfrm>
                <a:off x="2121265" y="4130524"/>
                <a:ext cx="97122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660A7B5C-CC20-E5B0-9212-08EC58B083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1265" y="4130524"/>
                <a:ext cx="971221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直接连接符 46">
            <a:extLst>
              <a:ext uri="{FF2B5EF4-FFF2-40B4-BE49-F238E27FC236}">
                <a16:creationId xmlns:a16="http://schemas.microsoft.com/office/drawing/2014/main" id="{4EF28F5D-42FD-E6D6-22CD-7675DBDE84C5}"/>
              </a:ext>
            </a:extLst>
          </p:cNvPr>
          <p:cNvCxnSpPr>
            <a:cxnSpLocks/>
            <a:stCxn id="33" idx="12"/>
          </p:cNvCxnSpPr>
          <p:nvPr/>
        </p:nvCxnSpPr>
        <p:spPr>
          <a:xfrm flipH="1" flipV="1">
            <a:off x="2886502" y="4181890"/>
            <a:ext cx="757450" cy="1149"/>
          </a:xfrm>
          <a:prstGeom prst="line">
            <a:avLst/>
          </a:prstGeom>
          <a:ln w="28575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1" name="直接箭头连接符 50">
            <a:extLst>
              <a:ext uri="{FF2B5EF4-FFF2-40B4-BE49-F238E27FC236}">
                <a16:creationId xmlns:a16="http://schemas.microsoft.com/office/drawing/2014/main" id="{DE9B86AD-A300-0787-EAA3-CE9F84CEA4C6}"/>
              </a:ext>
            </a:extLst>
          </p:cNvPr>
          <p:cNvCxnSpPr>
            <a:cxnSpLocks/>
            <a:endCxn id="33" idx="9"/>
          </p:cNvCxnSpPr>
          <p:nvPr/>
        </p:nvCxnSpPr>
        <p:spPr>
          <a:xfrm>
            <a:off x="2329503" y="5036024"/>
            <a:ext cx="284043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2" name="直接箭头连接符 51">
            <a:extLst>
              <a:ext uri="{FF2B5EF4-FFF2-40B4-BE49-F238E27FC236}">
                <a16:creationId xmlns:a16="http://schemas.microsoft.com/office/drawing/2014/main" id="{4F30B261-BD83-DEDD-EBD0-F860A8ACF2F9}"/>
              </a:ext>
            </a:extLst>
          </p:cNvPr>
          <p:cNvCxnSpPr>
            <a:cxnSpLocks/>
          </p:cNvCxnSpPr>
          <p:nvPr/>
        </p:nvCxnSpPr>
        <p:spPr>
          <a:xfrm>
            <a:off x="2886502" y="4164378"/>
            <a:ext cx="0" cy="30162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55928635-B4F3-664B-61F1-64D04C1A88A2}"/>
              </a:ext>
            </a:extLst>
          </p:cNvPr>
          <p:cNvSpPr txBox="1"/>
          <p:nvPr/>
        </p:nvSpPr>
        <p:spPr>
          <a:xfrm>
            <a:off x="372665" y="6503516"/>
            <a:ext cx="4846449" cy="256865"/>
          </a:xfrm>
          <a:prstGeom prst="rect">
            <a:avLst/>
          </a:prstGeom>
          <a:solidFill>
            <a:srgbClr val="FCD2D2"/>
          </a:solidFill>
        </p:spPr>
        <p:txBody>
          <a:bodyPr wrap="square" rtlCol="0">
            <a:spAutoFit/>
          </a:bodyPr>
          <a:lstStyle/>
          <a:p>
            <a:r>
              <a:rPr lang="en-US" altLang="zh-CN" sz="1050" b="1" dirty="0"/>
              <a:t>NOTE:</a:t>
            </a:r>
            <a:r>
              <a:rPr lang="zh-CN" altLang="en-US" sz="1050" b="1" dirty="0"/>
              <a:t> </a:t>
            </a:r>
            <a:r>
              <a:rPr lang="en-US" altLang="zh-CN" sz="1050" i="1" dirty="0"/>
              <a:t>This ODE definition is only a </a:t>
            </a:r>
            <a:r>
              <a:rPr lang="en-US" altLang="zh-CN" sz="1050" b="1" i="1" dirty="0"/>
              <a:t>simple</a:t>
            </a:r>
            <a:r>
              <a:rPr lang="en-US" altLang="zh-CN" sz="1050" i="1" dirty="0"/>
              <a:t> background knowledge.</a:t>
            </a:r>
            <a:endParaRPr lang="zh-CN" altLang="en-US" sz="1050" i="1" dirty="0"/>
          </a:p>
        </p:txBody>
      </p:sp>
    </p:spTree>
    <p:extLst>
      <p:ext uri="{BB962C8B-B14F-4D97-AF65-F5344CB8AC3E}">
        <p14:creationId xmlns:p14="http://schemas.microsoft.com/office/powerpoint/2010/main" val="23959240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标题 1">
            <a:extLst>
              <a:ext uri="{FF2B5EF4-FFF2-40B4-BE49-F238E27FC236}">
                <a16:creationId xmlns:a16="http://schemas.microsoft.com/office/drawing/2014/main" id="{45CDFFBF-06E9-8ACB-4EDC-E68F41C14E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50" y="12700"/>
            <a:ext cx="10515600" cy="763588"/>
          </a:xfrm>
        </p:spPr>
        <p:txBody>
          <a:bodyPr>
            <a:normAutofit/>
          </a:bodyPr>
          <a:lstStyle/>
          <a:p>
            <a:r>
              <a:rPr lang="en-US" altLang="zh-CN" sz="2800" b="1" dirty="0"/>
              <a:t>Learning-</a:t>
            </a:r>
            <a:r>
              <a:rPr lang="en-US" altLang="zh-CN" sz="2800" b="1" dirty="0" err="1"/>
              <a:t>DiffusionSDEs</a:t>
            </a:r>
            <a:r>
              <a:rPr lang="en-US" altLang="zh-CN" sz="2800" b="1" dirty="0"/>
              <a:t> Introduction</a:t>
            </a:r>
            <a:endParaRPr lang="zh-CN" altLang="en-US" sz="2800" b="1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F2A8F294-38DD-DADF-FF50-FDE3233A1FFD}"/>
              </a:ext>
            </a:extLst>
          </p:cNvPr>
          <p:cNvSpPr/>
          <p:nvPr/>
        </p:nvSpPr>
        <p:spPr>
          <a:xfrm>
            <a:off x="372665" y="776289"/>
            <a:ext cx="11446669" cy="2287633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4372B0D-544C-DA3D-E2DE-D4E6CADFFA7D}"/>
              </a:ext>
            </a:extLst>
          </p:cNvPr>
          <p:cNvSpPr txBox="1"/>
          <p:nvPr/>
        </p:nvSpPr>
        <p:spPr>
          <a:xfrm>
            <a:off x="438149" y="816336"/>
            <a:ext cx="69051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Conditional Distribution (for data, i.e. image)</a:t>
            </a:r>
            <a:endParaRPr lang="zh-CN" alt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A49CA5BD-C7FC-CAC0-7457-DEF5219E91B0}"/>
                  </a:ext>
                </a:extLst>
              </p:cNvPr>
              <p:cNvSpPr txBox="1"/>
              <p:nvPr/>
            </p:nvSpPr>
            <p:spPr>
              <a:xfrm>
                <a:off x="817556" y="1338642"/>
                <a:ext cx="10556888" cy="1477328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∀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   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. 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p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→∞</m:t>
                    </m:r>
                  </m:oMath>
                </a14:m>
                <a:endParaRPr lang="en-US" altLang="zh-CN" b="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¬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 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¬</m:t>
                        </m:r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p>
                        </m:sSup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endParaRPr lang="en-US" altLang="zh-CN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e>
                      <m:e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p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  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𝑤h𝑖𝑐h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𝑚𝑒𝑎𝑛𝑠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altLang="zh-CN" b="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⇒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e>
                      <m:e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e>
                    </m:d>
                  </m:oMath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A49CA5BD-C7FC-CAC0-7457-DEF5219E91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556" y="1338642"/>
                <a:ext cx="10556888" cy="1477328"/>
              </a:xfrm>
              <a:prstGeom prst="rect">
                <a:avLst/>
              </a:prstGeom>
              <a:blipFill>
                <a:blip r:embed="rId3"/>
                <a:stretch>
                  <a:fillRect l="-346" t="-1240" b="-41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9" name="组合 38">
            <a:extLst>
              <a:ext uri="{FF2B5EF4-FFF2-40B4-BE49-F238E27FC236}">
                <a16:creationId xmlns:a16="http://schemas.microsoft.com/office/drawing/2014/main" id="{AF5A1ECB-4D12-D2F7-A80F-2E9A56AFC53E}"/>
              </a:ext>
            </a:extLst>
          </p:cNvPr>
          <p:cNvGrpSpPr/>
          <p:nvPr/>
        </p:nvGrpSpPr>
        <p:grpSpPr>
          <a:xfrm>
            <a:off x="2638329" y="3160997"/>
            <a:ext cx="6915342" cy="3287570"/>
            <a:chOff x="2638329" y="2956281"/>
            <a:chExt cx="6915342" cy="3287570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198AC894-3F81-7145-306F-9A9EB75D948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71027" y="4940774"/>
              <a:ext cx="1236328" cy="1236328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C1978E7C-8BDB-B368-C5B0-F026DADD786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071027" y="3463589"/>
              <a:ext cx="1236328" cy="1236328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文本框 11">
                  <a:extLst>
                    <a:ext uri="{FF2B5EF4-FFF2-40B4-BE49-F238E27FC236}">
                      <a16:creationId xmlns:a16="http://schemas.microsoft.com/office/drawing/2014/main" id="{095AA875-5298-126B-21D9-388396D8ABDC}"/>
                    </a:ext>
                  </a:extLst>
                </p:cNvPr>
                <p:cNvSpPr txBox="1"/>
                <p:nvPr/>
              </p:nvSpPr>
              <p:spPr>
                <a:xfrm>
                  <a:off x="7824711" y="2956281"/>
                  <a:ext cx="1728960" cy="39760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∼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𝑑𝑜𝑔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altLang="zh-CN" dirty="0"/>
                </a:p>
              </p:txBody>
            </p:sp>
          </mc:Choice>
          <mc:Fallback xmlns="">
            <p:sp>
              <p:nvSpPr>
                <p:cNvPr id="12" name="文本框 11">
                  <a:extLst>
                    <a:ext uri="{FF2B5EF4-FFF2-40B4-BE49-F238E27FC236}">
                      <a16:creationId xmlns:a16="http://schemas.microsoft.com/office/drawing/2014/main" id="{095AA875-5298-126B-21D9-388396D8AB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24711" y="2956281"/>
                  <a:ext cx="1728960" cy="397609"/>
                </a:xfrm>
                <a:prstGeom prst="rect">
                  <a:avLst/>
                </a:prstGeom>
                <a:blipFill>
                  <a:blip r:embed="rId6"/>
                  <a:stretch>
                    <a:fillRect b="-1230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4DB1883E-F668-7439-D742-90EA3B0B8912}"/>
                </a:ext>
              </a:extLst>
            </p:cNvPr>
            <p:cNvCxnSpPr>
              <a:cxnSpLocks/>
            </p:cNvCxnSpPr>
            <p:nvPr/>
          </p:nvCxnSpPr>
          <p:spPr>
            <a:xfrm>
              <a:off x="6089663" y="3429000"/>
              <a:ext cx="6337" cy="2814851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连接符: 曲线 15">
              <a:extLst>
                <a:ext uri="{FF2B5EF4-FFF2-40B4-BE49-F238E27FC236}">
                  <a16:creationId xmlns:a16="http://schemas.microsoft.com/office/drawing/2014/main" id="{11C4926E-E128-4508-AAF8-B17B472106B2}"/>
                </a:ext>
              </a:extLst>
            </p:cNvPr>
            <p:cNvCxnSpPr>
              <a:cxnSpLocks/>
              <a:stCxn id="9" idx="1"/>
            </p:cNvCxnSpPr>
            <p:nvPr/>
          </p:nvCxnSpPr>
          <p:spPr>
            <a:xfrm rot="10800000">
              <a:off x="6096001" y="4081753"/>
              <a:ext cx="1975027" cy="12700"/>
            </a:xfrm>
            <a:prstGeom prst="curvedConnector3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连接符: 曲线 19">
              <a:extLst>
                <a:ext uri="{FF2B5EF4-FFF2-40B4-BE49-F238E27FC236}">
                  <a16:creationId xmlns:a16="http://schemas.microsoft.com/office/drawing/2014/main" id="{492B5108-15CB-3354-D0BC-15946224F56D}"/>
                </a:ext>
              </a:extLst>
            </p:cNvPr>
            <p:cNvCxnSpPr>
              <a:cxnSpLocks/>
              <a:stCxn id="7" idx="1"/>
            </p:cNvCxnSpPr>
            <p:nvPr/>
          </p:nvCxnSpPr>
          <p:spPr>
            <a:xfrm rot="10800000">
              <a:off x="6096001" y="4081754"/>
              <a:ext cx="1975027" cy="1477185"/>
            </a:xfrm>
            <a:prstGeom prst="curvedConnector3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0C45360E-5851-6A2E-3D3A-EF3449ECA7E3}"/>
                </a:ext>
              </a:extLst>
            </p:cNvPr>
            <p:cNvSpPr/>
            <p:nvPr/>
          </p:nvSpPr>
          <p:spPr>
            <a:xfrm>
              <a:off x="5977473" y="3984014"/>
              <a:ext cx="225083" cy="225083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6" name="图片 25">
              <a:extLst>
                <a:ext uri="{FF2B5EF4-FFF2-40B4-BE49-F238E27FC236}">
                  <a16:creationId xmlns:a16="http://schemas.microsoft.com/office/drawing/2014/main" id="{B7E801F3-211E-13AB-E18E-4B791165AC5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884645" y="3463589"/>
              <a:ext cx="1236328" cy="1236328"/>
            </a:xfrm>
            <a:prstGeom prst="rect">
              <a:avLst/>
            </a:prstGeom>
          </p:spPr>
        </p:pic>
        <p:pic>
          <p:nvPicPr>
            <p:cNvPr id="28" name="图片 27">
              <a:extLst>
                <a:ext uri="{FF2B5EF4-FFF2-40B4-BE49-F238E27FC236}">
                  <a16:creationId xmlns:a16="http://schemas.microsoft.com/office/drawing/2014/main" id="{FC561129-49F0-3E50-4357-1A2E0A5B6F3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884645" y="4938922"/>
              <a:ext cx="1236326" cy="1236326"/>
            </a:xfrm>
            <a:prstGeom prst="rect">
              <a:avLst/>
            </a:prstGeom>
          </p:spPr>
        </p:pic>
        <p:sp>
          <p:nvSpPr>
            <p:cNvPr id="29" name="椭圆 28">
              <a:extLst>
                <a:ext uri="{FF2B5EF4-FFF2-40B4-BE49-F238E27FC236}">
                  <a16:creationId xmlns:a16="http://schemas.microsoft.com/office/drawing/2014/main" id="{3A83E2D1-D0AE-0FE3-5F7F-1561FC7FA213}"/>
                </a:ext>
              </a:extLst>
            </p:cNvPr>
            <p:cNvSpPr/>
            <p:nvPr/>
          </p:nvSpPr>
          <p:spPr>
            <a:xfrm>
              <a:off x="5977122" y="5444543"/>
              <a:ext cx="225083" cy="225083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1" name="连接符: 曲线 30">
              <a:extLst>
                <a:ext uri="{FF2B5EF4-FFF2-40B4-BE49-F238E27FC236}">
                  <a16:creationId xmlns:a16="http://schemas.microsoft.com/office/drawing/2014/main" id="{37803061-0C0D-733F-96BE-2DCC0750DE41}"/>
                </a:ext>
              </a:extLst>
            </p:cNvPr>
            <p:cNvCxnSpPr>
              <a:stCxn id="28" idx="3"/>
              <a:endCxn id="29" idx="2"/>
            </p:cNvCxnSpPr>
            <p:nvPr/>
          </p:nvCxnSpPr>
          <p:spPr>
            <a:xfrm>
              <a:off x="4120971" y="5557085"/>
              <a:ext cx="1856151" cy="12700"/>
            </a:xfrm>
            <a:prstGeom prst="curvedConnector3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连接符: 曲线 32">
              <a:extLst>
                <a:ext uri="{FF2B5EF4-FFF2-40B4-BE49-F238E27FC236}">
                  <a16:creationId xmlns:a16="http://schemas.microsoft.com/office/drawing/2014/main" id="{73DF7F5F-12BD-3273-9DBB-1DCF885D7E56}"/>
                </a:ext>
              </a:extLst>
            </p:cNvPr>
            <p:cNvCxnSpPr>
              <a:stCxn id="26" idx="3"/>
              <a:endCxn id="29" idx="2"/>
            </p:cNvCxnSpPr>
            <p:nvPr/>
          </p:nvCxnSpPr>
          <p:spPr>
            <a:xfrm>
              <a:off x="4120973" y="4081753"/>
              <a:ext cx="1856149" cy="1475332"/>
            </a:xfrm>
            <a:prstGeom prst="curvedConnector3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文本框 33">
                  <a:extLst>
                    <a:ext uri="{FF2B5EF4-FFF2-40B4-BE49-F238E27FC236}">
                      <a16:creationId xmlns:a16="http://schemas.microsoft.com/office/drawing/2014/main" id="{D213D495-FF6B-F44A-D152-B739A0D48CBC}"/>
                    </a:ext>
                  </a:extLst>
                </p:cNvPr>
                <p:cNvSpPr txBox="1"/>
                <p:nvPr/>
              </p:nvSpPr>
              <p:spPr>
                <a:xfrm>
                  <a:off x="2638329" y="2959215"/>
                  <a:ext cx="172896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∼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i="1">
                                <a:latin typeface="Cambria Math" panose="02040503050406030204" pitchFamily="18" charset="0"/>
                              </a:rPr>
                              <m:t>cat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altLang="zh-CN" dirty="0"/>
                </a:p>
              </p:txBody>
            </p:sp>
          </mc:Choice>
          <mc:Fallback xmlns="">
            <p:sp>
              <p:nvSpPr>
                <p:cNvPr id="34" name="文本框 33">
                  <a:extLst>
                    <a:ext uri="{FF2B5EF4-FFF2-40B4-BE49-F238E27FC236}">
                      <a16:creationId xmlns:a16="http://schemas.microsoft.com/office/drawing/2014/main" id="{D213D495-FF6B-F44A-D152-B739A0D48C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38329" y="2959215"/>
                  <a:ext cx="1728960" cy="369332"/>
                </a:xfrm>
                <a:prstGeom prst="rect">
                  <a:avLst/>
                </a:prstGeom>
                <a:blipFill>
                  <a:blip r:embed="rId9"/>
                  <a:stretch>
                    <a:fillRect b="-1639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45D63E6A-75DB-65D6-0454-ED77A1065DE8}"/>
                </a:ext>
              </a:extLst>
            </p:cNvPr>
            <p:cNvSpPr txBox="1"/>
            <p:nvPr/>
          </p:nvSpPr>
          <p:spPr>
            <a:xfrm>
              <a:off x="5297240" y="2986851"/>
              <a:ext cx="158484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b="1" dirty="0"/>
                <a:t>Data Space</a:t>
              </a:r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181633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标题 1">
            <a:extLst>
              <a:ext uri="{FF2B5EF4-FFF2-40B4-BE49-F238E27FC236}">
                <a16:creationId xmlns:a16="http://schemas.microsoft.com/office/drawing/2014/main" id="{45CDFFBF-06E9-8ACB-4EDC-E68F41C14E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50" y="12700"/>
            <a:ext cx="10515600" cy="763588"/>
          </a:xfrm>
        </p:spPr>
        <p:txBody>
          <a:bodyPr>
            <a:normAutofit/>
          </a:bodyPr>
          <a:lstStyle/>
          <a:p>
            <a:r>
              <a:rPr lang="en-US" altLang="zh-CN" sz="2800" b="1" dirty="0"/>
              <a:t>Learning-</a:t>
            </a:r>
            <a:r>
              <a:rPr lang="en-US" altLang="zh-CN" sz="2800" b="1" dirty="0" err="1"/>
              <a:t>DiffusionSDEs</a:t>
            </a:r>
            <a:r>
              <a:rPr lang="en-US" altLang="zh-CN" sz="2800" b="1" dirty="0"/>
              <a:t> Introduction</a:t>
            </a:r>
            <a:endParaRPr lang="zh-CN" altLang="en-US" sz="2800" b="1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F2A8F294-38DD-DADF-FF50-FDE3233A1FFD}"/>
              </a:ext>
            </a:extLst>
          </p:cNvPr>
          <p:cNvSpPr/>
          <p:nvPr/>
        </p:nvSpPr>
        <p:spPr>
          <a:xfrm>
            <a:off x="372665" y="776289"/>
            <a:ext cx="11446669" cy="5808756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4372B0D-544C-DA3D-E2DE-D4E6CADFFA7D}"/>
              </a:ext>
            </a:extLst>
          </p:cNvPr>
          <p:cNvSpPr txBox="1"/>
          <p:nvPr/>
        </p:nvSpPr>
        <p:spPr>
          <a:xfrm>
            <a:off x="438149" y="816336"/>
            <a:ext cx="69051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Forward Conditional Distribution (for data, i.e. image)</a:t>
            </a:r>
            <a:endParaRPr lang="zh-CN" alt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A49CA5BD-C7FC-CAC0-7457-DEF5219E91B0}"/>
                  </a:ext>
                </a:extLst>
              </p:cNvPr>
              <p:cNvSpPr txBox="1"/>
              <p:nvPr/>
            </p:nvSpPr>
            <p:spPr>
              <a:xfrm>
                <a:off x="817556" y="1313529"/>
                <a:ext cx="10556888" cy="1833259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altLang="zh-CN" b="1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𝒒</m:t>
                    </m:r>
                    <m:d>
                      <m:dPr>
                        <m:ctrlPr>
                          <a:rPr lang="en-US" altLang="zh-CN" b="1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b="1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1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altLang="zh-CN" b="1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𝒕</m:t>
                            </m:r>
                          </m:sup>
                        </m:sSup>
                      </m:e>
                      <m:e>
                        <m:sSup>
                          <m:sSupPr>
                            <m:ctrlPr>
                              <a:rPr lang="en-US" altLang="zh-CN" b="1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1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altLang="zh-CN" b="1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𝒕</m:t>
                            </m:r>
                            <m:r>
                              <a:rPr lang="en-US" altLang="zh-CN" b="1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b="1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p>
                        </m:sSup>
                      </m:e>
                    </m:d>
                    <m:r>
                      <a:rPr lang="en-US" altLang="zh-CN" b="0" i="0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1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𝑵</m:t>
                    </m:r>
                    <m:d>
                      <m:dPr>
                        <m:ctrlPr>
                          <a:rPr lang="en-US" altLang="zh-CN" b="1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b="1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1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altLang="zh-CN" b="1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𝒕</m:t>
                            </m:r>
                          </m:sup>
                        </m:sSup>
                        <m:r>
                          <a:rPr lang="en-US" altLang="zh-CN" b="1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altLang="zh-CN" b="1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𝑺𝒄𝒂𝒍</m:t>
                        </m:r>
                        <m:sSub>
                          <m:sSubPr>
                            <m:ctrlPr>
                              <a:rPr lang="en-US" altLang="zh-CN" b="1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𝒆</m:t>
                            </m:r>
                          </m:e>
                          <m:sub>
                            <m:r>
                              <a:rPr lang="en-US" altLang="zh-CN" b="1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𝒕</m:t>
                            </m:r>
                          </m:sub>
                        </m:sSub>
                        <m:r>
                          <a:rPr lang="en-US" altLang="zh-CN" b="1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en-US" altLang="zh-CN" b="1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1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altLang="zh-CN" b="1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𝒕</m:t>
                            </m:r>
                            <m:r>
                              <a:rPr lang="en-US" altLang="zh-CN" b="1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b="1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p>
                        </m:sSup>
                        <m:r>
                          <a:rPr lang="en-US" altLang="zh-CN" b="1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zh-CN" b="1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b="1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𝝈</m:t>
                            </m:r>
                          </m:e>
                          <m:sub>
                            <m:r>
                              <a:rPr lang="en-US" altLang="zh-CN" b="1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𝒕</m:t>
                            </m:r>
                          </m:sub>
                          <m:sup>
                            <m:r>
                              <a:rPr lang="en-US" altLang="zh-CN" b="1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bSup>
                        <m:r>
                          <a:rPr lang="en-US" altLang="zh-CN" b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𝐈</m:t>
                        </m:r>
                      </m:e>
                    </m:d>
                  </m:oMath>
                </a14:m>
                <a:endParaRPr lang="en-US" altLang="zh-CN" b="1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dirty="0"/>
                  <a:t>Diffusion Models define: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e>
                      <m:e>
                        <m:sSup>
                          <m:sSup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e>
                    </m:d>
                    <m:r>
                      <a:rPr lang="en-US" altLang="zh-CN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;</m:t>
                        </m:r>
                        <m:rad>
                          <m:radPr>
                            <m:degHide m:val="on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rad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zh-CN" b="1" i="0" smtClean="0">
                            <a:latin typeface="Cambria Math" panose="02040503050406030204" pitchFamily="18" charset="0"/>
                          </a:rPr>
                          <m:t>𝐈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 </m:t>
                    </m:r>
                    <m:sSubSup>
                      <m:sSub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Sup>
                              <m:sSubSup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  <m: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d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en-US" altLang="zh-CN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𝑖𝑠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𝑙𝑖𝑛𝑒𝑎𝑟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𝑠𝑐h𝑒𝑑𝑢𝑙𝑒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=1−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altLang="zh-CN" b="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 b="0" dirty="0" err="1">
                    <a:solidFill>
                      <a:schemeClr val="tx1"/>
                    </a:solidFill>
                  </a:rPr>
                  <a:t>S.t.</a:t>
                </a:r>
                <a:endParaRPr lang="en-US" altLang="zh-CN" b="0" dirty="0">
                  <a:solidFill>
                    <a:schemeClr val="tx1"/>
                  </a:solidFill>
                </a:endParaRP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b="0" dirty="0">
                  <a:solidFill>
                    <a:schemeClr val="tx1"/>
                  </a:solidFill>
                </a:endParaRP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0" smtClean="0">
                            <a:latin typeface="Cambria Math" panose="02040503050406030204" pitchFamily="18" charset="0"/>
                          </a:rPr>
                          <m:t>𝐈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endParaRPr lang="en-US" altLang="zh-CN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A49CA5BD-C7FC-CAC0-7457-DEF5219E91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556" y="1313529"/>
                <a:ext cx="10556888" cy="1833259"/>
              </a:xfrm>
              <a:prstGeom prst="rect">
                <a:avLst/>
              </a:prstGeom>
              <a:blipFill>
                <a:blip r:embed="rId3"/>
                <a:stretch>
                  <a:fillRect l="-346" b="-26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3" name="组合 42">
            <a:extLst>
              <a:ext uri="{FF2B5EF4-FFF2-40B4-BE49-F238E27FC236}">
                <a16:creationId xmlns:a16="http://schemas.microsoft.com/office/drawing/2014/main" id="{7160D13F-A301-F244-C1E1-73B5E490CA80}"/>
              </a:ext>
            </a:extLst>
          </p:cNvPr>
          <p:cNvGrpSpPr/>
          <p:nvPr/>
        </p:nvGrpSpPr>
        <p:grpSpPr>
          <a:xfrm>
            <a:off x="817555" y="3173561"/>
            <a:ext cx="10704268" cy="3322627"/>
            <a:chOff x="817555" y="2989469"/>
            <a:chExt cx="10704268" cy="3322627"/>
          </a:xfrm>
        </p:grpSpPr>
        <p:sp>
          <p:nvSpPr>
            <p:cNvPr id="40" name="任意多边形: 形状 39">
              <a:extLst>
                <a:ext uri="{FF2B5EF4-FFF2-40B4-BE49-F238E27FC236}">
                  <a16:creationId xmlns:a16="http://schemas.microsoft.com/office/drawing/2014/main" id="{AB3E01DD-BCAD-C69B-4B78-B58A16001EA6}"/>
                </a:ext>
              </a:extLst>
            </p:cNvPr>
            <p:cNvSpPr/>
            <p:nvPr/>
          </p:nvSpPr>
          <p:spPr>
            <a:xfrm>
              <a:off x="4517408" y="3480162"/>
              <a:ext cx="4436037" cy="2831934"/>
            </a:xfrm>
            <a:custGeom>
              <a:avLst/>
              <a:gdLst>
                <a:gd name="connsiteX0" fmla="*/ 0 w 4319516"/>
                <a:gd name="connsiteY0" fmla="*/ 682406 h 2831934"/>
                <a:gd name="connsiteX1" fmla="*/ 102358 w 4319516"/>
                <a:gd name="connsiteY1" fmla="*/ 682406 h 2831934"/>
                <a:gd name="connsiteX2" fmla="*/ 143301 w 4319516"/>
                <a:gd name="connsiteY2" fmla="*/ 750644 h 2831934"/>
                <a:gd name="connsiteX3" fmla="*/ 245660 w 4319516"/>
                <a:gd name="connsiteY3" fmla="*/ 682406 h 2831934"/>
                <a:gd name="connsiteX4" fmla="*/ 334370 w 4319516"/>
                <a:gd name="connsiteY4" fmla="*/ 846179 h 2831934"/>
                <a:gd name="connsiteX5" fmla="*/ 464024 w 4319516"/>
                <a:gd name="connsiteY5" fmla="*/ 614167 h 2831934"/>
                <a:gd name="connsiteX6" fmla="*/ 600501 w 4319516"/>
                <a:gd name="connsiteY6" fmla="*/ 1091838 h 2831934"/>
                <a:gd name="connsiteX7" fmla="*/ 743803 w 4319516"/>
                <a:gd name="connsiteY7" fmla="*/ 498161 h 2831934"/>
                <a:gd name="connsiteX8" fmla="*/ 948519 w 4319516"/>
                <a:gd name="connsiteY8" fmla="*/ 1473976 h 2831934"/>
                <a:gd name="connsiteX9" fmla="*/ 1173707 w 4319516"/>
                <a:gd name="connsiteY9" fmla="*/ 416274 h 2831934"/>
                <a:gd name="connsiteX10" fmla="*/ 1419367 w 4319516"/>
                <a:gd name="connsiteY10" fmla="*/ 1842465 h 2831934"/>
                <a:gd name="connsiteX11" fmla="*/ 1671851 w 4319516"/>
                <a:gd name="connsiteY11" fmla="*/ 334388 h 2831934"/>
                <a:gd name="connsiteX12" fmla="*/ 1931158 w 4319516"/>
                <a:gd name="connsiteY12" fmla="*/ 2183659 h 2831934"/>
                <a:gd name="connsiteX13" fmla="*/ 2156346 w 4319516"/>
                <a:gd name="connsiteY13" fmla="*/ 211558 h 2831934"/>
                <a:gd name="connsiteX14" fmla="*/ 2402006 w 4319516"/>
                <a:gd name="connsiteY14" fmla="*/ 2402023 h 2831934"/>
                <a:gd name="connsiteX15" fmla="*/ 2613546 w 4319516"/>
                <a:gd name="connsiteY15" fmla="*/ 95552 h 2831934"/>
                <a:gd name="connsiteX16" fmla="*/ 2859206 w 4319516"/>
                <a:gd name="connsiteY16" fmla="*/ 2784161 h 2831934"/>
                <a:gd name="connsiteX17" fmla="*/ 3248167 w 4319516"/>
                <a:gd name="connsiteY17" fmla="*/ 17 h 2831934"/>
                <a:gd name="connsiteX18" fmla="*/ 3575713 w 4319516"/>
                <a:gd name="connsiteY18" fmla="*/ 2831928 h 2831934"/>
                <a:gd name="connsiteX19" fmla="*/ 3991970 w 4319516"/>
                <a:gd name="connsiteY19" fmla="*/ 27313 h 2831934"/>
                <a:gd name="connsiteX20" fmla="*/ 4251278 w 4319516"/>
                <a:gd name="connsiteY20" fmla="*/ 1419385 h 2831934"/>
                <a:gd name="connsiteX21" fmla="*/ 4319516 w 4319516"/>
                <a:gd name="connsiteY21" fmla="*/ 1419385 h 283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319516" h="2831934">
                  <a:moveTo>
                    <a:pt x="0" y="682406"/>
                  </a:moveTo>
                  <a:cubicBezTo>
                    <a:pt x="39237" y="676719"/>
                    <a:pt x="78475" y="671033"/>
                    <a:pt x="102358" y="682406"/>
                  </a:cubicBezTo>
                  <a:cubicBezTo>
                    <a:pt x="126241" y="693779"/>
                    <a:pt x="119417" y="750644"/>
                    <a:pt x="143301" y="750644"/>
                  </a:cubicBezTo>
                  <a:cubicBezTo>
                    <a:pt x="167185" y="750644"/>
                    <a:pt x="213815" y="666483"/>
                    <a:pt x="245660" y="682406"/>
                  </a:cubicBezTo>
                  <a:cubicBezTo>
                    <a:pt x="277505" y="698329"/>
                    <a:pt x="297976" y="857552"/>
                    <a:pt x="334370" y="846179"/>
                  </a:cubicBezTo>
                  <a:cubicBezTo>
                    <a:pt x="370764" y="834806"/>
                    <a:pt x="419669" y="573224"/>
                    <a:pt x="464024" y="614167"/>
                  </a:cubicBezTo>
                  <a:cubicBezTo>
                    <a:pt x="508379" y="655110"/>
                    <a:pt x="553871" y="1111172"/>
                    <a:pt x="600501" y="1091838"/>
                  </a:cubicBezTo>
                  <a:cubicBezTo>
                    <a:pt x="647131" y="1072504"/>
                    <a:pt x="685800" y="434471"/>
                    <a:pt x="743803" y="498161"/>
                  </a:cubicBezTo>
                  <a:cubicBezTo>
                    <a:pt x="801806" y="561851"/>
                    <a:pt x="876868" y="1487624"/>
                    <a:pt x="948519" y="1473976"/>
                  </a:cubicBezTo>
                  <a:cubicBezTo>
                    <a:pt x="1020170" y="1460328"/>
                    <a:pt x="1095233" y="354859"/>
                    <a:pt x="1173707" y="416274"/>
                  </a:cubicBezTo>
                  <a:cubicBezTo>
                    <a:pt x="1252181" y="477689"/>
                    <a:pt x="1336343" y="1856113"/>
                    <a:pt x="1419367" y="1842465"/>
                  </a:cubicBezTo>
                  <a:cubicBezTo>
                    <a:pt x="1502391" y="1828817"/>
                    <a:pt x="1586553" y="277522"/>
                    <a:pt x="1671851" y="334388"/>
                  </a:cubicBezTo>
                  <a:cubicBezTo>
                    <a:pt x="1757149" y="391254"/>
                    <a:pt x="1850409" y="2204131"/>
                    <a:pt x="1931158" y="2183659"/>
                  </a:cubicBezTo>
                  <a:cubicBezTo>
                    <a:pt x="2011907" y="2163187"/>
                    <a:pt x="2077871" y="175164"/>
                    <a:pt x="2156346" y="211558"/>
                  </a:cubicBezTo>
                  <a:cubicBezTo>
                    <a:pt x="2234821" y="247952"/>
                    <a:pt x="2325806" y="2421357"/>
                    <a:pt x="2402006" y="2402023"/>
                  </a:cubicBezTo>
                  <a:cubicBezTo>
                    <a:pt x="2478206" y="2382689"/>
                    <a:pt x="2537346" y="31862"/>
                    <a:pt x="2613546" y="95552"/>
                  </a:cubicBezTo>
                  <a:cubicBezTo>
                    <a:pt x="2689746" y="159242"/>
                    <a:pt x="2753436" y="2800084"/>
                    <a:pt x="2859206" y="2784161"/>
                  </a:cubicBezTo>
                  <a:cubicBezTo>
                    <a:pt x="2964976" y="2768239"/>
                    <a:pt x="3128749" y="-7944"/>
                    <a:pt x="3248167" y="17"/>
                  </a:cubicBezTo>
                  <a:cubicBezTo>
                    <a:pt x="3367585" y="7978"/>
                    <a:pt x="3451746" y="2827379"/>
                    <a:pt x="3575713" y="2831928"/>
                  </a:cubicBezTo>
                  <a:cubicBezTo>
                    <a:pt x="3699680" y="2836477"/>
                    <a:pt x="3879376" y="262737"/>
                    <a:pt x="3991970" y="27313"/>
                  </a:cubicBezTo>
                  <a:cubicBezTo>
                    <a:pt x="4104564" y="-208111"/>
                    <a:pt x="4196687" y="1187373"/>
                    <a:pt x="4251278" y="1419385"/>
                  </a:cubicBezTo>
                  <a:cubicBezTo>
                    <a:pt x="4305869" y="1651397"/>
                    <a:pt x="4313830" y="1403463"/>
                    <a:pt x="4319516" y="1419385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42" name="组合 41">
              <a:extLst>
                <a:ext uri="{FF2B5EF4-FFF2-40B4-BE49-F238E27FC236}">
                  <a16:creationId xmlns:a16="http://schemas.microsoft.com/office/drawing/2014/main" id="{9C07929A-B43F-059B-64A7-E443AE6680C7}"/>
                </a:ext>
              </a:extLst>
            </p:cNvPr>
            <p:cNvGrpSpPr/>
            <p:nvPr/>
          </p:nvGrpSpPr>
          <p:grpSpPr>
            <a:xfrm>
              <a:off x="817555" y="2989469"/>
              <a:ext cx="4395469" cy="3308599"/>
              <a:chOff x="817555" y="2989469"/>
              <a:chExt cx="4395469" cy="3308599"/>
            </a:xfrm>
          </p:grpSpPr>
          <p:pic>
            <p:nvPicPr>
              <p:cNvPr id="7" name="图片 6">
                <a:extLst>
                  <a:ext uri="{FF2B5EF4-FFF2-40B4-BE49-F238E27FC236}">
                    <a16:creationId xmlns:a16="http://schemas.microsoft.com/office/drawing/2014/main" id="{198AC894-3F81-7145-306F-9A9EB75D94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17555" y="3532609"/>
                <a:ext cx="1236328" cy="1236328"/>
              </a:xfrm>
              <a:prstGeom prst="rect">
                <a:avLst/>
              </a:prstGeom>
            </p:spPr>
          </p:pic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C1978E7C-8BDB-B368-C5B0-F026DADD78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135440" y="3532609"/>
                <a:ext cx="1236328" cy="1236328"/>
              </a:xfrm>
              <a:prstGeom prst="rect">
                <a:avLst/>
              </a:prstGeom>
            </p:spPr>
          </p:pic>
          <p:cxnSp>
            <p:nvCxnSpPr>
              <p:cNvPr id="14" name="直接连接符 13">
                <a:extLst>
                  <a:ext uri="{FF2B5EF4-FFF2-40B4-BE49-F238E27FC236}">
                    <a16:creationId xmlns:a16="http://schemas.microsoft.com/office/drawing/2014/main" id="{4DB1883E-F668-7439-D742-90EA3B0B891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20601" y="3483217"/>
                <a:ext cx="6337" cy="2814851"/>
              </a:xfrm>
              <a:prstGeom prst="line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连接符: 曲线 15">
                <a:extLst>
                  <a:ext uri="{FF2B5EF4-FFF2-40B4-BE49-F238E27FC236}">
                    <a16:creationId xmlns:a16="http://schemas.microsoft.com/office/drawing/2014/main" id="{11C4926E-E128-4508-AAF8-B17B472106B2}"/>
                  </a:ext>
                </a:extLst>
              </p:cNvPr>
              <p:cNvCxnSpPr>
                <a:cxnSpLocks/>
                <a:stCxn id="9" idx="3"/>
                <a:endCxn id="24" idx="2"/>
              </p:cNvCxnSpPr>
              <p:nvPr/>
            </p:nvCxnSpPr>
            <p:spPr>
              <a:xfrm>
                <a:off x="3371768" y="4150773"/>
                <a:ext cx="939811" cy="3628"/>
              </a:xfrm>
              <a:prstGeom prst="curvedConnector3">
                <a:avLst>
                  <a:gd name="adj1" fmla="val 50000"/>
                </a:avLst>
              </a:prstGeom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椭圆 23">
                <a:extLst>
                  <a:ext uri="{FF2B5EF4-FFF2-40B4-BE49-F238E27FC236}">
                    <a16:creationId xmlns:a16="http://schemas.microsoft.com/office/drawing/2014/main" id="{0C45360E-5851-6A2E-3D3A-EF3449ECA7E3}"/>
                  </a:ext>
                </a:extLst>
              </p:cNvPr>
              <p:cNvSpPr/>
              <p:nvPr/>
            </p:nvSpPr>
            <p:spPr>
              <a:xfrm>
                <a:off x="4311579" y="4041859"/>
                <a:ext cx="225083" cy="225083"/>
              </a:xfrm>
              <a:prstGeom prst="ellipse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26" name="图片 25">
                <a:extLst>
                  <a:ext uri="{FF2B5EF4-FFF2-40B4-BE49-F238E27FC236}">
                    <a16:creationId xmlns:a16="http://schemas.microsoft.com/office/drawing/2014/main" id="{B7E801F3-211E-13AB-E18E-4B791165AC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17555" y="4993137"/>
                <a:ext cx="1236328" cy="1236328"/>
              </a:xfrm>
              <a:prstGeom prst="rect">
                <a:avLst/>
              </a:prstGeom>
            </p:spPr>
          </p:pic>
          <p:pic>
            <p:nvPicPr>
              <p:cNvPr id="28" name="图片 27">
                <a:extLst>
                  <a:ext uri="{FF2B5EF4-FFF2-40B4-BE49-F238E27FC236}">
                    <a16:creationId xmlns:a16="http://schemas.microsoft.com/office/drawing/2014/main" id="{FC561129-49F0-3E50-4357-1A2E0A5B6F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135440" y="4993139"/>
                <a:ext cx="1236326" cy="1236326"/>
              </a:xfrm>
              <a:prstGeom prst="rect">
                <a:avLst/>
              </a:prstGeom>
            </p:spPr>
          </p:pic>
          <p:sp>
            <p:nvSpPr>
              <p:cNvPr id="29" name="椭圆 28">
                <a:extLst>
                  <a:ext uri="{FF2B5EF4-FFF2-40B4-BE49-F238E27FC236}">
                    <a16:creationId xmlns:a16="http://schemas.microsoft.com/office/drawing/2014/main" id="{3A83E2D1-D0AE-0FE3-5F7F-1561FC7FA213}"/>
                  </a:ext>
                </a:extLst>
              </p:cNvPr>
              <p:cNvSpPr/>
              <p:nvPr/>
            </p:nvSpPr>
            <p:spPr>
              <a:xfrm>
                <a:off x="4311228" y="5502388"/>
                <a:ext cx="225083" cy="225083"/>
              </a:xfrm>
              <a:prstGeom prst="ellipse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31" name="连接符: 曲线 30">
                <a:extLst>
                  <a:ext uri="{FF2B5EF4-FFF2-40B4-BE49-F238E27FC236}">
                    <a16:creationId xmlns:a16="http://schemas.microsoft.com/office/drawing/2014/main" id="{37803061-0C0D-733F-96BE-2DCC0750DE41}"/>
                  </a:ext>
                </a:extLst>
              </p:cNvPr>
              <p:cNvCxnSpPr>
                <a:stCxn id="28" idx="3"/>
                <a:endCxn id="29" idx="2"/>
              </p:cNvCxnSpPr>
              <p:nvPr/>
            </p:nvCxnSpPr>
            <p:spPr>
              <a:xfrm>
                <a:off x="3371766" y="5611302"/>
                <a:ext cx="939462" cy="3628"/>
              </a:xfrm>
              <a:prstGeom prst="curvedConnector3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文本框 33">
                    <a:extLst>
                      <a:ext uri="{FF2B5EF4-FFF2-40B4-BE49-F238E27FC236}">
                        <a16:creationId xmlns:a16="http://schemas.microsoft.com/office/drawing/2014/main" id="{D213D495-FF6B-F44A-D152-B739A0D48CBC}"/>
                      </a:ext>
                    </a:extLst>
                  </p:cNvPr>
                  <p:cNvSpPr txBox="1"/>
                  <p:nvPr/>
                </p:nvSpPr>
                <p:spPr>
                  <a:xfrm>
                    <a:off x="1270960" y="3010498"/>
                    <a:ext cx="1728960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∼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altLang="zh-CN" dirty="0"/>
                  </a:p>
                </p:txBody>
              </p:sp>
            </mc:Choice>
            <mc:Fallback xmlns="">
              <p:sp>
                <p:nvSpPr>
                  <p:cNvPr id="34" name="文本框 33">
                    <a:extLst>
                      <a:ext uri="{FF2B5EF4-FFF2-40B4-BE49-F238E27FC236}">
                        <a16:creationId xmlns:a16="http://schemas.microsoft.com/office/drawing/2014/main" id="{D213D495-FF6B-F44A-D152-B739A0D48CB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270960" y="3010498"/>
                    <a:ext cx="1728960" cy="36933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b="-1639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45D63E6A-75DB-65D6-0454-ED77A1065DE8}"/>
                  </a:ext>
                </a:extLst>
              </p:cNvPr>
              <p:cNvSpPr txBox="1"/>
              <p:nvPr/>
            </p:nvSpPr>
            <p:spPr>
              <a:xfrm>
                <a:off x="3628178" y="2989469"/>
                <a:ext cx="158484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b="1" dirty="0"/>
                  <a:t>Data Space</a:t>
                </a:r>
                <a:endParaRPr lang="zh-CN" altLang="en-US" dirty="0"/>
              </a:p>
            </p:txBody>
          </p:sp>
        </p:grp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6AA3D8B2-531D-B877-7C13-0E4CA3BADF12}"/>
                </a:ext>
              </a:extLst>
            </p:cNvPr>
            <p:cNvCxnSpPr>
              <a:cxnSpLocks/>
            </p:cNvCxnSpPr>
            <p:nvPr/>
          </p:nvCxnSpPr>
          <p:spPr>
            <a:xfrm>
              <a:off x="8947108" y="3483217"/>
              <a:ext cx="6337" cy="2814851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B459D76E-61D6-5C8F-5034-80A2DFCA31F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134371" y="4266942"/>
              <a:ext cx="1240072" cy="1240072"/>
            </a:xfrm>
            <a:prstGeom prst="rect">
              <a:avLst/>
            </a:prstGeom>
          </p:spPr>
        </p:pic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D14ED8B8-D314-E605-F443-EACE1797D0DB}"/>
                </a:ext>
              </a:extLst>
            </p:cNvPr>
            <p:cNvGrpSpPr/>
            <p:nvPr/>
          </p:nvGrpSpPr>
          <p:grpSpPr>
            <a:xfrm>
              <a:off x="9007522" y="3483217"/>
              <a:ext cx="607382" cy="2814851"/>
              <a:chOff x="9075761" y="3487003"/>
              <a:chExt cx="709684" cy="3017879"/>
            </a:xfrm>
          </p:grpSpPr>
          <p:sp>
            <p:nvSpPr>
              <p:cNvPr id="21" name="任意多边形: 形状 20">
                <a:extLst>
                  <a:ext uri="{FF2B5EF4-FFF2-40B4-BE49-F238E27FC236}">
                    <a16:creationId xmlns:a16="http://schemas.microsoft.com/office/drawing/2014/main" id="{FA2B2C1F-119A-5A73-5915-F71DBFC606FC}"/>
                  </a:ext>
                </a:extLst>
              </p:cNvPr>
              <p:cNvSpPr/>
              <p:nvPr/>
            </p:nvSpPr>
            <p:spPr>
              <a:xfrm>
                <a:off x="9075761" y="3487003"/>
                <a:ext cx="709684" cy="1514901"/>
              </a:xfrm>
              <a:custGeom>
                <a:avLst/>
                <a:gdLst>
                  <a:gd name="connsiteX0" fmla="*/ 0 w 709684"/>
                  <a:gd name="connsiteY0" fmla="*/ 0 h 1514901"/>
                  <a:gd name="connsiteX1" fmla="*/ 163773 w 709684"/>
                  <a:gd name="connsiteY1" fmla="*/ 1078173 h 1514901"/>
                  <a:gd name="connsiteX2" fmla="*/ 627797 w 709684"/>
                  <a:gd name="connsiteY2" fmla="*/ 1351128 h 1514901"/>
                  <a:gd name="connsiteX3" fmla="*/ 709684 w 709684"/>
                  <a:gd name="connsiteY3" fmla="*/ 1514901 h 15149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09684" h="1514901">
                    <a:moveTo>
                      <a:pt x="0" y="0"/>
                    </a:moveTo>
                    <a:cubicBezTo>
                      <a:pt x="29570" y="426492"/>
                      <a:pt x="59140" y="852985"/>
                      <a:pt x="163773" y="1078173"/>
                    </a:cubicBezTo>
                    <a:cubicBezTo>
                      <a:pt x="268406" y="1303361"/>
                      <a:pt x="536812" y="1278340"/>
                      <a:pt x="627797" y="1351128"/>
                    </a:cubicBezTo>
                    <a:cubicBezTo>
                      <a:pt x="718782" y="1423916"/>
                      <a:pt x="694899" y="1467134"/>
                      <a:pt x="709684" y="1514901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" name="任意多边形: 形状 21">
                <a:extLst>
                  <a:ext uri="{FF2B5EF4-FFF2-40B4-BE49-F238E27FC236}">
                    <a16:creationId xmlns:a16="http://schemas.microsoft.com/office/drawing/2014/main" id="{3A81515F-B5F5-F270-C890-0D8CC278C95F}"/>
                  </a:ext>
                </a:extLst>
              </p:cNvPr>
              <p:cNvSpPr/>
              <p:nvPr/>
            </p:nvSpPr>
            <p:spPr>
              <a:xfrm flipV="1">
                <a:off x="9075761" y="4989981"/>
                <a:ext cx="709684" cy="1514901"/>
              </a:xfrm>
              <a:custGeom>
                <a:avLst/>
                <a:gdLst>
                  <a:gd name="connsiteX0" fmla="*/ 0 w 709684"/>
                  <a:gd name="connsiteY0" fmla="*/ 0 h 1514901"/>
                  <a:gd name="connsiteX1" fmla="*/ 163773 w 709684"/>
                  <a:gd name="connsiteY1" fmla="*/ 1078173 h 1514901"/>
                  <a:gd name="connsiteX2" fmla="*/ 627797 w 709684"/>
                  <a:gd name="connsiteY2" fmla="*/ 1351128 h 1514901"/>
                  <a:gd name="connsiteX3" fmla="*/ 709684 w 709684"/>
                  <a:gd name="connsiteY3" fmla="*/ 1514901 h 15149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09684" h="1514901">
                    <a:moveTo>
                      <a:pt x="0" y="0"/>
                    </a:moveTo>
                    <a:cubicBezTo>
                      <a:pt x="29570" y="426492"/>
                      <a:pt x="59140" y="852985"/>
                      <a:pt x="163773" y="1078173"/>
                    </a:cubicBezTo>
                    <a:cubicBezTo>
                      <a:pt x="268406" y="1303361"/>
                      <a:pt x="536812" y="1278340"/>
                      <a:pt x="627797" y="1351128"/>
                    </a:cubicBezTo>
                    <a:cubicBezTo>
                      <a:pt x="718782" y="1423916"/>
                      <a:pt x="694899" y="1467134"/>
                      <a:pt x="709684" y="1514901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7884115F-A42D-8994-4F63-AB20F6749AF8}"/>
                </a:ext>
              </a:extLst>
            </p:cNvPr>
            <p:cNvSpPr/>
            <p:nvPr/>
          </p:nvSpPr>
          <p:spPr>
            <a:xfrm>
              <a:off x="8834566" y="4772540"/>
              <a:ext cx="225083" cy="225083"/>
            </a:xfrm>
            <a:prstGeom prst="ellipse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文本框 29">
                  <a:extLst>
                    <a:ext uri="{FF2B5EF4-FFF2-40B4-BE49-F238E27FC236}">
                      <a16:creationId xmlns:a16="http://schemas.microsoft.com/office/drawing/2014/main" id="{9CF8F8EC-433A-DAE0-0461-6BD04EEAB5F1}"/>
                    </a:ext>
                  </a:extLst>
                </p:cNvPr>
                <p:cNvSpPr txBox="1"/>
                <p:nvPr/>
              </p:nvSpPr>
              <p:spPr>
                <a:xfrm>
                  <a:off x="9986990" y="3812231"/>
                  <a:ext cx="1534833" cy="37433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∼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b="1" i="0" smtClean="0">
                                <a:latin typeface="Cambria Math" panose="02040503050406030204" pitchFamily="18" charset="0"/>
                              </a:rPr>
                              <m:t>𝐈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30" name="文本框 29">
                  <a:extLst>
                    <a:ext uri="{FF2B5EF4-FFF2-40B4-BE49-F238E27FC236}">
                      <a16:creationId xmlns:a16="http://schemas.microsoft.com/office/drawing/2014/main" id="{9CF8F8EC-433A-DAE0-0461-6BD04EEAB5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86990" y="3812231"/>
                  <a:ext cx="1534833" cy="374333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739F33BA-A720-D968-DBFE-08B1FBF8D05D}"/>
                </a:ext>
              </a:extLst>
            </p:cNvPr>
            <p:cNvSpPr txBox="1"/>
            <p:nvPr/>
          </p:nvSpPr>
          <p:spPr>
            <a:xfrm>
              <a:off x="8154684" y="3012465"/>
              <a:ext cx="158484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b="1" dirty="0"/>
                <a:t>Noise Space</a:t>
              </a:r>
              <a:endParaRPr lang="zh-CN" altLang="en-US" dirty="0"/>
            </a:p>
          </p:txBody>
        </p:sp>
        <p:sp>
          <p:nvSpPr>
            <p:cNvPr id="41" name="箭头: 右 40">
              <a:extLst>
                <a:ext uri="{FF2B5EF4-FFF2-40B4-BE49-F238E27FC236}">
                  <a16:creationId xmlns:a16="http://schemas.microsoft.com/office/drawing/2014/main" id="{D21A6C6D-C897-239E-2F79-52A2978C5ECF}"/>
                </a:ext>
              </a:extLst>
            </p:cNvPr>
            <p:cNvSpPr/>
            <p:nvPr/>
          </p:nvSpPr>
          <p:spPr>
            <a:xfrm>
              <a:off x="4946405" y="4427464"/>
              <a:ext cx="3586917" cy="909811"/>
            </a:xfrm>
            <a:prstGeom prst="rightArrow">
              <a:avLst>
                <a:gd name="adj1" fmla="val 39500"/>
                <a:gd name="adj2" fmla="val 84502"/>
              </a:avLst>
            </a:prstGeom>
            <a:solidFill>
              <a:schemeClr val="accent6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Diffusion SDE</a:t>
              </a:r>
              <a:endParaRPr lang="zh-CN" altLang="en-US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5" name="文本框 4">
            <a:extLst>
              <a:ext uri="{FF2B5EF4-FFF2-40B4-BE49-F238E27FC236}">
                <a16:creationId xmlns:a16="http://schemas.microsoft.com/office/drawing/2014/main" id="{2458B3DB-A493-2EC2-A49E-3AD76F6F3EC8}"/>
              </a:ext>
            </a:extLst>
          </p:cNvPr>
          <p:cNvSpPr txBox="1"/>
          <p:nvPr/>
        </p:nvSpPr>
        <p:spPr>
          <a:xfrm>
            <a:off x="107950" y="6571114"/>
            <a:ext cx="11391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err="1">
                <a:solidFill>
                  <a:schemeClr val="bg1">
                    <a:lumMod val="50000"/>
                  </a:schemeClr>
                </a:solidFill>
              </a:rPr>
              <a:t>Sohl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</a:rPr>
              <a:t>-Dickstein, </a:t>
            </a:r>
            <a:r>
              <a:rPr lang="en-US" altLang="zh-CN" sz="1200" dirty="0" err="1">
                <a:solidFill>
                  <a:schemeClr val="bg1">
                    <a:lumMod val="50000"/>
                  </a:schemeClr>
                </a:solidFill>
              </a:rPr>
              <a:t>Jascha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</a:rPr>
              <a:t>, et al. "Deep unsupervised learning using nonequilibrium thermodynamics." International conference on machine learning. PMLR, 2015.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69446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标题 1">
            <a:extLst>
              <a:ext uri="{FF2B5EF4-FFF2-40B4-BE49-F238E27FC236}">
                <a16:creationId xmlns:a16="http://schemas.microsoft.com/office/drawing/2014/main" id="{45CDFFBF-06E9-8ACB-4EDC-E68F41C14E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50" y="12700"/>
            <a:ext cx="10515600" cy="763588"/>
          </a:xfrm>
        </p:spPr>
        <p:txBody>
          <a:bodyPr>
            <a:normAutofit/>
          </a:bodyPr>
          <a:lstStyle/>
          <a:p>
            <a:r>
              <a:rPr lang="en-US" altLang="zh-CN" sz="2800" b="1" dirty="0"/>
              <a:t>Learning-</a:t>
            </a:r>
            <a:r>
              <a:rPr lang="en-US" altLang="zh-CN" sz="2800" b="1" dirty="0" err="1"/>
              <a:t>DiffusionSDEs</a:t>
            </a:r>
            <a:r>
              <a:rPr lang="en-US" altLang="zh-CN" sz="2800" b="1" dirty="0"/>
              <a:t> Introduction</a:t>
            </a:r>
            <a:endParaRPr lang="zh-CN" altLang="en-US" sz="2800" b="1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F2A8F294-38DD-DADF-FF50-FDE3233A1FFD}"/>
              </a:ext>
            </a:extLst>
          </p:cNvPr>
          <p:cNvSpPr/>
          <p:nvPr/>
        </p:nvSpPr>
        <p:spPr>
          <a:xfrm>
            <a:off x="372665" y="776289"/>
            <a:ext cx="11446669" cy="5808756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4372B0D-544C-DA3D-E2DE-D4E6CADFFA7D}"/>
              </a:ext>
            </a:extLst>
          </p:cNvPr>
          <p:cNvSpPr txBox="1"/>
          <p:nvPr/>
        </p:nvSpPr>
        <p:spPr>
          <a:xfrm>
            <a:off x="438149" y="816336"/>
            <a:ext cx="69051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Forward Conditional Distribution (for data, i.e. image)</a:t>
            </a:r>
            <a:endParaRPr lang="zh-CN" alt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A49CA5BD-C7FC-CAC0-7457-DEF5219E91B0}"/>
                  </a:ext>
                </a:extLst>
              </p:cNvPr>
              <p:cNvSpPr txBox="1"/>
              <p:nvPr/>
            </p:nvSpPr>
            <p:spPr>
              <a:xfrm>
                <a:off x="817555" y="1381275"/>
                <a:ext cx="10556888" cy="207223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e>
                      <m:e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e>
                    </m:d>
                    <m:r>
                      <a:rPr lang="en-US" altLang="zh-CN" b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;</m:t>
                        </m:r>
                        <m:rad>
                          <m:radPr>
                            <m:degHide m:val="on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rad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zh-CN" b="1">
                            <a:latin typeface="Cambria Math" panose="02040503050406030204" pitchFamily="18" charset="0"/>
                          </a:rPr>
                          <m:t>𝐈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altLang="zh-CN" b="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b="1" i="1" dirty="0">
                    <a:solidFill>
                      <a:schemeClr val="tx1"/>
                    </a:solidFill>
                  </a:rPr>
                  <a:t>Proof</a:t>
                </a:r>
                <a:r>
                  <a:rPr lang="en-US" altLang="zh-CN" b="0" dirty="0">
                    <a:solidFill>
                      <a:schemeClr val="tx1"/>
                    </a:solidFill>
                  </a:rPr>
                  <a:t>:</a:t>
                </a:r>
                <a:br>
                  <a:rPr lang="en-US" altLang="zh-CN" b="0" dirty="0">
                    <a:solidFill>
                      <a:schemeClr val="tx1"/>
                    </a:solidFill>
                  </a:rPr>
                </a:b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rad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+</m:t>
                    </m:r>
                    <m:rad>
                      <m:radPr>
                        <m:degHide m:val="on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rad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                                         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>
                            <a:latin typeface="Cambria Math" panose="02040503050406030204" pitchFamily="18" charset="0"/>
                          </a:rPr>
                          <m:t>𝐈</m:t>
                        </m:r>
                      </m:e>
                    </m:d>
                  </m:oMath>
                </a14:m>
                <a:br>
                  <a:rPr lang="en-US" altLang="zh-CN" b="0" dirty="0">
                    <a:solidFill>
                      <a:schemeClr val="tx1"/>
                    </a:solidFill>
                  </a:rPr>
                </a:br>
                <a14:m>
                  <m:oMath xmlns:m="http://schemas.openxmlformats.org/officeDocument/2006/math">
                    <m:r>
                      <a:rPr lang="en-US" altLang="zh-CN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    </m:t>
                    </m:r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=</m:t>
                    </m:r>
                    <m:rad>
                      <m:radPr>
                        <m:degHide m:val="on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rad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</m:e>
                        </m:rad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−2</m:t>
                            </m:r>
                          </m:sup>
                        </m:s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+</m:t>
                        </m:r>
                        <m:rad>
                          <m:radPr>
                            <m:degHide m:val="on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</m:e>
                        </m:rad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+</m:t>
                    </m:r>
                    <m:rad>
                      <m:radPr>
                        <m:degHide m:val="on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rad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br>
                  <a:rPr lang="en-US" altLang="zh-CN" b="0" dirty="0">
                    <a:solidFill>
                      <a:schemeClr val="tx1"/>
                    </a:solidFill>
                  </a:rPr>
                </a:br>
                <a14:m>
                  <m:oMath xmlns:m="http://schemas.openxmlformats.org/officeDocument/2006/math">
                    <m:r>
                      <a:rPr lang="en-US" altLang="zh-CN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     </m:t>
                    </m:r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rad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−2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+</m:t>
                    </m:r>
                    <m:rad>
                      <m:radPr>
                        <m:degHide m:val="on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rad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+</m:t>
                    </m:r>
                    <m:rad>
                      <m:radPr>
                        <m:degHide m:val="on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rad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altLang="zh-CN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A49CA5BD-C7FC-CAC0-7457-DEF5219E91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555" y="1381275"/>
                <a:ext cx="10556888" cy="2072234"/>
              </a:xfrm>
              <a:prstGeom prst="rect">
                <a:avLst/>
              </a:prstGeom>
              <a:blipFill>
                <a:blip r:embed="rId3"/>
                <a:stretch>
                  <a:fillRect l="-3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D534101A-5B8C-058A-0BF1-2B76BF56B22A}"/>
                  </a:ext>
                </a:extLst>
              </p:cNvPr>
              <p:cNvSpPr txBox="1"/>
              <p:nvPr/>
            </p:nvSpPr>
            <p:spPr>
              <a:xfrm>
                <a:off x="817556" y="3533471"/>
                <a:ext cx="10556888" cy="373307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𝑒𝑚𝑚𝑎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: 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𝐼𝑓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 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   ⇒ 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altLang="zh-CN" b="0" dirty="0">
                    <a:solidFill>
                      <a:schemeClr val="tx1"/>
                    </a:solidFill>
                  </a:rPr>
                  <a:t>+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endParaRPr lang="en-US" altLang="zh-CN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D534101A-5B8C-058A-0BF1-2B76BF56B2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556" y="3533471"/>
                <a:ext cx="10556888" cy="373307"/>
              </a:xfrm>
              <a:prstGeom prst="rect">
                <a:avLst/>
              </a:prstGeom>
              <a:blipFill>
                <a:blip r:embed="rId4"/>
                <a:stretch>
                  <a:fillRect l="-346" t="-8197" b="-262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B7E51D78-058F-CDF6-C190-D0644E0CDA5A}"/>
                  </a:ext>
                </a:extLst>
              </p:cNvPr>
              <p:cNvSpPr txBox="1"/>
              <p:nvPr/>
            </p:nvSpPr>
            <p:spPr>
              <a:xfrm>
                <a:off x="817555" y="3986740"/>
                <a:ext cx="10556888" cy="240027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𝑆𝑖𝑚𝑝𝑙𝑖𝑓𝑦</m:t>
                    </m:r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br>
                  <a:rPr lang="en-US" altLang="zh-CN" b="0" dirty="0">
                    <a:solidFill>
                      <a:schemeClr val="tx1"/>
                    </a:solidFill>
                  </a:rPr>
                </a:b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rad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+</m:t>
                    </m:r>
                    <m:rad>
                      <m:radPr>
                        <m:degHide m:val="on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ra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>
                            <a:latin typeface="Cambria Math" panose="02040503050406030204" pitchFamily="18" charset="0"/>
                          </a:rPr>
                          <m:t>𝐈</m:t>
                        </m:r>
                      </m:e>
                    </m:d>
                  </m:oMath>
                </a14:m>
                <a:br>
                  <a:rPr lang="en-US" altLang="zh-CN" b="0" dirty="0">
                    <a:solidFill>
                      <a:schemeClr val="tx1"/>
                    </a:solidFill>
                  </a:rPr>
                </a:br>
                <a14:m>
                  <m:oMath xmlns:m="http://schemas.openxmlformats.org/officeDocument/2006/math">
                    <m:r>
                      <a:rPr lang="en-US" altLang="zh-CN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    </m:t>
                    </m:r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=</m:t>
                    </m:r>
                    <m:rad>
                      <m:radPr>
                        <m:degHide m:val="on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acc>
                          <m:accPr>
                            <m:chr m:val="̅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acc>
                      </m:e>
                    </m:rad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rad>
                      <m:radPr>
                        <m:degHide m:val="on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acc>
                          <m:accPr>
                            <m:chr m:val="̅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acc>
                      </m:e>
                    </m:ra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                        </m:t>
                    </m:r>
                    <m:acc>
                      <m:accPr>
                        <m:chr m:val="̅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acc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∏"/>
                        <m:limLoc m:val="subSup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e>
                    </m:nary>
                  </m:oMath>
                </a14:m>
                <a:br>
                  <a:rPr lang="en-US" altLang="zh-CN" b="0" dirty="0">
                    <a:solidFill>
                      <a:schemeClr val="tx1"/>
                    </a:solidFill>
                  </a:rPr>
                </a:br>
                <a14:m>
                  <m:oMath xmlns:m="http://schemas.openxmlformats.org/officeDocument/2006/math">
                    <m:r>
                      <a:rPr lang="en-US" altLang="zh-CN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    </m:t>
                    </m:r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rad>
                          <m:radPr>
                            <m:degHide m:val="on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acc>
                              <m:accPr>
                                <m:chr m:val="̅"/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acc>
                          </m:e>
                        </m:rad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acc>
                              <m:accPr>
                                <m:chr m:val="̅"/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acc>
                          </m:e>
                        </m:d>
                        <m:r>
                          <a:rPr lang="en-US" altLang="zh-CN" b="1" i="0" smtClean="0">
                            <a:latin typeface="Cambria Math" panose="02040503050406030204" pitchFamily="18" charset="0"/>
                          </a:rPr>
                          <m:t>𝐈</m:t>
                        </m:r>
                      </m:e>
                    </m:d>
                  </m:oMath>
                </a14:m>
                <a:endParaRPr lang="en-US" altLang="zh-CN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B7E51D78-058F-CDF6-C190-D0644E0CDA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555" y="3986740"/>
                <a:ext cx="10556888" cy="2400272"/>
              </a:xfrm>
              <a:prstGeom prst="rect">
                <a:avLst/>
              </a:prstGeom>
              <a:blipFill>
                <a:blip r:embed="rId5"/>
                <a:stretch>
                  <a:fillRect l="-3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9D36FFD1-9C19-387B-34D4-F7BF54D2FF09}"/>
                  </a:ext>
                </a:extLst>
              </p:cNvPr>
              <p:cNvSpPr txBox="1"/>
              <p:nvPr/>
            </p:nvSpPr>
            <p:spPr>
              <a:xfrm>
                <a:off x="8426527" y="5887012"/>
                <a:ext cx="294791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altLang="zh-CN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∎</m:t>
                      </m:r>
                    </m:oMath>
                  </m:oMathPara>
                </a14:m>
                <a:endParaRPr lang="zh-CN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9D36FFD1-9C19-387B-34D4-F7BF54D2FF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6527" y="5887012"/>
                <a:ext cx="2947916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本框 4">
            <a:extLst>
              <a:ext uri="{FF2B5EF4-FFF2-40B4-BE49-F238E27FC236}">
                <a16:creationId xmlns:a16="http://schemas.microsoft.com/office/drawing/2014/main" id="{C62FEDF8-0EBA-685C-6B5F-6BB5DFCAF602}"/>
              </a:ext>
            </a:extLst>
          </p:cNvPr>
          <p:cNvSpPr txBox="1"/>
          <p:nvPr/>
        </p:nvSpPr>
        <p:spPr>
          <a:xfrm>
            <a:off x="107950" y="6571114"/>
            <a:ext cx="11391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err="1">
                <a:solidFill>
                  <a:schemeClr val="bg1">
                    <a:lumMod val="50000"/>
                  </a:schemeClr>
                </a:solidFill>
              </a:rPr>
              <a:t>Sohl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</a:rPr>
              <a:t>-Dickstein, </a:t>
            </a:r>
            <a:r>
              <a:rPr lang="en-US" altLang="zh-CN" sz="1200" dirty="0" err="1">
                <a:solidFill>
                  <a:schemeClr val="bg1">
                    <a:lumMod val="50000"/>
                  </a:schemeClr>
                </a:solidFill>
              </a:rPr>
              <a:t>Jascha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</a:rPr>
              <a:t>, et al. "Deep unsupervised learning using nonequilibrium thermodynamics." International conference on machine learning. PMLR, 2015.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37625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标题 1">
            <a:extLst>
              <a:ext uri="{FF2B5EF4-FFF2-40B4-BE49-F238E27FC236}">
                <a16:creationId xmlns:a16="http://schemas.microsoft.com/office/drawing/2014/main" id="{45CDFFBF-06E9-8ACB-4EDC-E68F41C14E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50" y="12700"/>
            <a:ext cx="10515600" cy="763588"/>
          </a:xfrm>
        </p:spPr>
        <p:txBody>
          <a:bodyPr>
            <a:normAutofit/>
          </a:bodyPr>
          <a:lstStyle/>
          <a:p>
            <a:r>
              <a:rPr lang="en-US" altLang="zh-CN" sz="2800" b="1" dirty="0"/>
              <a:t>Learning-</a:t>
            </a:r>
            <a:r>
              <a:rPr lang="en-US" altLang="zh-CN" sz="2800" b="1" dirty="0" err="1"/>
              <a:t>DiffusionSDEs</a:t>
            </a:r>
            <a:r>
              <a:rPr lang="en-US" altLang="zh-CN" sz="2800" b="1" dirty="0"/>
              <a:t> Introduction</a:t>
            </a:r>
            <a:endParaRPr lang="zh-CN" altLang="en-US" sz="2800" b="1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F2A8F294-38DD-DADF-FF50-FDE3233A1FFD}"/>
              </a:ext>
            </a:extLst>
          </p:cNvPr>
          <p:cNvSpPr/>
          <p:nvPr/>
        </p:nvSpPr>
        <p:spPr>
          <a:xfrm>
            <a:off x="372665" y="776289"/>
            <a:ext cx="11446669" cy="5808756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4372B0D-544C-DA3D-E2DE-D4E6CADFFA7D}"/>
              </a:ext>
            </a:extLst>
          </p:cNvPr>
          <p:cNvSpPr txBox="1"/>
          <p:nvPr/>
        </p:nvSpPr>
        <p:spPr>
          <a:xfrm>
            <a:off x="438149" y="816336"/>
            <a:ext cx="69051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Reverse Conditional Distribution (for data, i.e. image)</a:t>
            </a:r>
            <a:endParaRPr lang="zh-CN" alt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A49CA5BD-C7FC-CAC0-7457-DEF5219E91B0}"/>
                  </a:ext>
                </a:extLst>
              </p:cNvPr>
              <p:cNvSpPr txBox="1"/>
              <p:nvPr/>
            </p:nvSpPr>
            <p:spPr>
              <a:xfrm>
                <a:off x="817555" y="1381275"/>
                <a:ext cx="10556888" cy="171021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dirty="0"/>
                  <a:t>Define Reverse Distribution: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e>
                      <m:e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e>
                    </m:d>
                  </m:oMath>
                </a14:m>
                <a:endParaRPr lang="en-US" altLang="zh-CN" b="0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dirty="0"/>
                  <a:t>Diffusion Models define: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e>
                      <m:e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e>
                    </m:d>
                    <m:r>
                      <a:rPr lang="en-US" altLang="zh-CN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;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Σ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endParaRPr lang="en-US" altLang="zh-CN" b="0" dirty="0"/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en-US" altLang="zh-CN" b="0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A49CA5BD-C7FC-CAC0-7457-DEF5219E91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555" y="1381275"/>
                <a:ext cx="10556888" cy="1710212"/>
              </a:xfrm>
              <a:prstGeom prst="rect">
                <a:avLst/>
              </a:prstGeom>
              <a:blipFill>
                <a:blip r:embed="rId3"/>
                <a:stretch>
                  <a:fillRect l="-346" b="-35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3" name="组合 42">
            <a:extLst>
              <a:ext uri="{FF2B5EF4-FFF2-40B4-BE49-F238E27FC236}">
                <a16:creationId xmlns:a16="http://schemas.microsoft.com/office/drawing/2014/main" id="{7160D13F-A301-F244-C1E1-73B5E490CA80}"/>
              </a:ext>
            </a:extLst>
          </p:cNvPr>
          <p:cNvGrpSpPr/>
          <p:nvPr/>
        </p:nvGrpSpPr>
        <p:grpSpPr>
          <a:xfrm>
            <a:off x="817555" y="3173561"/>
            <a:ext cx="10704268" cy="3322627"/>
            <a:chOff x="817555" y="2989469"/>
            <a:chExt cx="10704268" cy="3322627"/>
          </a:xfrm>
        </p:grpSpPr>
        <p:sp>
          <p:nvSpPr>
            <p:cNvPr id="40" name="任意多边形: 形状 39">
              <a:extLst>
                <a:ext uri="{FF2B5EF4-FFF2-40B4-BE49-F238E27FC236}">
                  <a16:creationId xmlns:a16="http://schemas.microsoft.com/office/drawing/2014/main" id="{AB3E01DD-BCAD-C69B-4B78-B58A16001EA6}"/>
                </a:ext>
              </a:extLst>
            </p:cNvPr>
            <p:cNvSpPr/>
            <p:nvPr/>
          </p:nvSpPr>
          <p:spPr>
            <a:xfrm>
              <a:off x="4517408" y="3480162"/>
              <a:ext cx="4436037" cy="2831934"/>
            </a:xfrm>
            <a:custGeom>
              <a:avLst/>
              <a:gdLst>
                <a:gd name="connsiteX0" fmla="*/ 0 w 4319516"/>
                <a:gd name="connsiteY0" fmla="*/ 682406 h 2831934"/>
                <a:gd name="connsiteX1" fmla="*/ 102358 w 4319516"/>
                <a:gd name="connsiteY1" fmla="*/ 682406 h 2831934"/>
                <a:gd name="connsiteX2" fmla="*/ 143301 w 4319516"/>
                <a:gd name="connsiteY2" fmla="*/ 750644 h 2831934"/>
                <a:gd name="connsiteX3" fmla="*/ 245660 w 4319516"/>
                <a:gd name="connsiteY3" fmla="*/ 682406 h 2831934"/>
                <a:gd name="connsiteX4" fmla="*/ 334370 w 4319516"/>
                <a:gd name="connsiteY4" fmla="*/ 846179 h 2831934"/>
                <a:gd name="connsiteX5" fmla="*/ 464024 w 4319516"/>
                <a:gd name="connsiteY5" fmla="*/ 614167 h 2831934"/>
                <a:gd name="connsiteX6" fmla="*/ 600501 w 4319516"/>
                <a:gd name="connsiteY6" fmla="*/ 1091838 h 2831934"/>
                <a:gd name="connsiteX7" fmla="*/ 743803 w 4319516"/>
                <a:gd name="connsiteY7" fmla="*/ 498161 h 2831934"/>
                <a:gd name="connsiteX8" fmla="*/ 948519 w 4319516"/>
                <a:gd name="connsiteY8" fmla="*/ 1473976 h 2831934"/>
                <a:gd name="connsiteX9" fmla="*/ 1173707 w 4319516"/>
                <a:gd name="connsiteY9" fmla="*/ 416274 h 2831934"/>
                <a:gd name="connsiteX10" fmla="*/ 1419367 w 4319516"/>
                <a:gd name="connsiteY10" fmla="*/ 1842465 h 2831934"/>
                <a:gd name="connsiteX11" fmla="*/ 1671851 w 4319516"/>
                <a:gd name="connsiteY11" fmla="*/ 334388 h 2831934"/>
                <a:gd name="connsiteX12" fmla="*/ 1931158 w 4319516"/>
                <a:gd name="connsiteY12" fmla="*/ 2183659 h 2831934"/>
                <a:gd name="connsiteX13" fmla="*/ 2156346 w 4319516"/>
                <a:gd name="connsiteY13" fmla="*/ 211558 h 2831934"/>
                <a:gd name="connsiteX14" fmla="*/ 2402006 w 4319516"/>
                <a:gd name="connsiteY14" fmla="*/ 2402023 h 2831934"/>
                <a:gd name="connsiteX15" fmla="*/ 2613546 w 4319516"/>
                <a:gd name="connsiteY15" fmla="*/ 95552 h 2831934"/>
                <a:gd name="connsiteX16" fmla="*/ 2859206 w 4319516"/>
                <a:gd name="connsiteY16" fmla="*/ 2784161 h 2831934"/>
                <a:gd name="connsiteX17" fmla="*/ 3248167 w 4319516"/>
                <a:gd name="connsiteY17" fmla="*/ 17 h 2831934"/>
                <a:gd name="connsiteX18" fmla="*/ 3575713 w 4319516"/>
                <a:gd name="connsiteY18" fmla="*/ 2831928 h 2831934"/>
                <a:gd name="connsiteX19" fmla="*/ 3991970 w 4319516"/>
                <a:gd name="connsiteY19" fmla="*/ 27313 h 2831934"/>
                <a:gd name="connsiteX20" fmla="*/ 4251278 w 4319516"/>
                <a:gd name="connsiteY20" fmla="*/ 1419385 h 2831934"/>
                <a:gd name="connsiteX21" fmla="*/ 4319516 w 4319516"/>
                <a:gd name="connsiteY21" fmla="*/ 1419385 h 283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319516" h="2831934">
                  <a:moveTo>
                    <a:pt x="0" y="682406"/>
                  </a:moveTo>
                  <a:cubicBezTo>
                    <a:pt x="39237" y="676719"/>
                    <a:pt x="78475" y="671033"/>
                    <a:pt x="102358" y="682406"/>
                  </a:cubicBezTo>
                  <a:cubicBezTo>
                    <a:pt x="126241" y="693779"/>
                    <a:pt x="119417" y="750644"/>
                    <a:pt x="143301" y="750644"/>
                  </a:cubicBezTo>
                  <a:cubicBezTo>
                    <a:pt x="167185" y="750644"/>
                    <a:pt x="213815" y="666483"/>
                    <a:pt x="245660" y="682406"/>
                  </a:cubicBezTo>
                  <a:cubicBezTo>
                    <a:pt x="277505" y="698329"/>
                    <a:pt x="297976" y="857552"/>
                    <a:pt x="334370" y="846179"/>
                  </a:cubicBezTo>
                  <a:cubicBezTo>
                    <a:pt x="370764" y="834806"/>
                    <a:pt x="419669" y="573224"/>
                    <a:pt x="464024" y="614167"/>
                  </a:cubicBezTo>
                  <a:cubicBezTo>
                    <a:pt x="508379" y="655110"/>
                    <a:pt x="553871" y="1111172"/>
                    <a:pt x="600501" y="1091838"/>
                  </a:cubicBezTo>
                  <a:cubicBezTo>
                    <a:pt x="647131" y="1072504"/>
                    <a:pt x="685800" y="434471"/>
                    <a:pt x="743803" y="498161"/>
                  </a:cubicBezTo>
                  <a:cubicBezTo>
                    <a:pt x="801806" y="561851"/>
                    <a:pt x="876868" y="1487624"/>
                    <a:pt x="948519" y="1473976"/>
                  </a:cubicBezTo>
                  <a:cubicBezTo>
                    <a:pt x="1020170" y="1460328"/>
                    <a:pt x="1095233" y="354859"/>
                    <a:pt x="1173707" y="416274"/>
                  </a:cubicBezTo>
                  <a:cubicBezTo>
                    <a:pt x="1252181" y="477689"/>
                    <a:pt x="1336343" y="1856113"/>
                    <a:pt x="1419367" y="1842465"/>
                  </a:cubicBezTo>
                  <a:cubicBezTo>
                    <a:pt x="1502391" y="1828817"/>
                    <a:pt x="1586553" y="277522"/>
                    <a:pt x="1671851" y="334388"/>
                  </a:cubicBezTo>
                  <a:cubicBezTo>
                    <a:pt x="1757149" y="391254"/>
                    <a:pt x="1850409" y="2204131"/>
                    <a:pt x="1931158" y="2183659"/>
                  </a:cubicBezTo>
                  <a:cubicBezTo>
                    <a:pt x="2011907" y="2163187"/>
                    <a:pt x="2077871" y="175164"/>
                    <a:pt x="2156346" y="211558"/>
                  </a:cubicBezTo>
                  <a:cubicBezTo>
                    <a:pt x="2234821" y="247952"/>
                    <a:pt x="2325806" y="2421357"/>
                    <a:pt x="2402006" y="2402023"/>
                  </a:cubicBezTo>
                  <a:cubicBezTo>
                    <a:pt x="2478206" y="2382689"/>
                    <a:pt x="2537346" y="31862"/>
                    <a:pt x="2613546" y="95552"/>
                  </a:cubicBezTo>
                  <a:cubicBezTo>
                    <a:pt x="2689746" y="159242"/>
                    <a:pt x="2753436" y="2800084"/>
                    <a:pt x="2859206" y="2784161"/>
                  </a:cubicBezTo>
                  <a:cubicBezTo>
                    <a:pt x="2964976" y="2768239"/>
                    <a:pt x="3128749" y="-7944"/>
                    <a:pt x="3248167" y="17"/>
                  </a:cubicBezTo>
                  <a:cubicBezTo>
                    <a:pt x="3367585" y="7978"/>
                    <a:pt x="3451746" y="2827379"/>
                    <a:pt x="3575713" y="2831928"/>
                  </a:cubicBezTo>
                  <a:cubicBezTo>
                    <a:pt x="3699680" y="2836477"/>
                    <a:pt x="3879376" y="262737"/>
                    <a:pt x="3991970" y="27313"/>
                  </a:cubicBezTo>
                  <a:cubicBezTo>
                    <a:pt x="4104564" y="-208111"/>
                    <a:pt x="4196687" y="1187373"/>
                    <a:pt x="4251278" y="1419385"/>
                  </a:cubicBezTo>
                  <a:cubicBezTo>
                    <a:pt x="4305869" y="1651397"/>
                    <a:pt x="4313830" y="1403463"/>
                    <a:pt x="4319516" y="1419385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42" name="组合 41">
              <a:extLst>
                <a:ext uri="{FF2B5EF4-FFF2-40B4-BE49-F238E27FC236}">
                  <a16:creationId xmlns:a16="http://schemas.microsoft.com/office/drawing/2014/main" id="{9C07929A-B43F-059B-64A7-E443AE6680C7}"/>
                </a:ext>
              </a:extLst>
            </p:cNvPr>
            <p:cNvGrpSpPr/>
            <p:nvPr/>
          </p:nvGrpSpPr>
          <p:grpSpPr>
            <a:xfrm>
              <a:off x="817555" y="2989469"/>
              <a:ext cx="4395469" cy="3308599"/>
              <a:chOff x="817555" y="2989469"/>
              <a:chExt cx="4395469" cy="3308599"/>
            </a:xfrm>
          </p:grpSpPr>
          <p:pic>
            <p:nvPicPr>
              <p:cNvPr id="7" name="图片 6">
                <a:extLst>
                  <a:ext uri="{FF2B5EF4-FFF2-40B4-BE49-F238E27FC236}">
                    <a16:creationId xmlns:a16="http://schemas.microsoft.com/office/drawing/2014/main" id="{198AC894-3F81-7145-306F-9A9EB75D94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17555" y="3532609"/>
                <a:ext cx="1236328" cy="1236328"/>
              </a:xfrm>
              <a:prstGeom prst="rect">
                <a:avLst/>
              </a:prstGeom>
            </p:spPr>
          </p:pic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C1978E7C-8BDB-B368-C5B0-F026DADD78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135440" y="3532609"/>
                <a:ext cx="1236328" cy="1236328"/>
              </a:xfrm>
              <a:prstGeom prst="rect">
                <a:avLst/>
              </a:prstGeom>
            </p:spPr>
          </p:pic>
          <p:cxnSp>
            <p:nvCxnSpPr>
              <p:cNvPr id="14" name="直接连接符 13">
                <a:extLst>
                  <a:ext uri="{FF2B5EF4-FFF2-40B4-BE49-F238E27FC236}">
                    <a16:creationId xmlns:a16="http://schemas.microsoft.com/office/drawing/2014/main" id="{4DB1883E-F668-7439-D742-90EA3B0B891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20601" y="3483217"/>
                <a:ext cx="6337" cy="2814851"/>
              </a:xfrm>
              <a:prstGeom prst="line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连接符: 曲线 15">
                <a:extLst>
                  <a:ext uri="{FF2B5EF4-FFF2-40B4-BE49-F238E27FC236}">
                    <a16:creationId xmlns:a16="http://schemas.microsoft.com/office/drawing/2014/main" id="{11C4926E-E128-4508-AAF8-B17B472106B2}"/>
                  </a:ext>
                </a:extLst>
              </p:cNvPr>
              <p:cNvCxnSpPr>
                <a:cxnSpLocks/>
                <a:stCxn id="9" idx="3"/>
                <a:endCxn id="24" idx="2"/>
              </p:cNvCxnSpPr>
              <p:nvPr/>
            </p:nvCxnSpPr>
            <p:spPr>
              <a:xfrm>
                <a:off x="3371768" y="4150773"/>
                <a:ext cx="939811" cy="3628"/>
              </a:xfrm>
              <a:prstGeom prst="curvedConnector3">
                <a:avLst>
                  <a:gd name="adj1" fmla="val 50000"/>
                </a:avLst>
              </a:prstGeom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椭圆 23">
                <a:extLst>
                  <a:ext uri="{FF2B5EF4-FFF2-40B4-BE49-F238E27FC236}">
                    <a16:creationId xmlns:a16="http://schemas.microsoft.com/office/drawing/2014/main" id="{0C45360E-5851-6A2E-3D3A-EF3449ECA7E3}"/>
                  </a:ext>
                </a:extLst>
              </p:cNvPr>
              <p:cNvSpPr/>
              <p:nvPr/>
            </p:nvSpPr>
            <p:spPr>
              <a:xfrm>
                <a:off x="4311579" y="4041859"/>
                <a:ext cx="225083" cy="225083"/>
              </a:xfrm>
              <a:prstGeom prst="ellipse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26" name="图片 25">
                <a:extLst>
                  <a:ext uri="{FF2B5EF4-FFF2-40B4-BE49-F238E27FC236}">
                    <a16:creationId xmlns:a16="http://schemas.microsoft.com/office/drawing/2014/main" id="{B7E801F3-211E-13AB-E18E-4B791165AC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17555" y="4993137"/>
                <a:ext cx="1236328" cy="1236328"/>
              </a:xfrm>
              <a:prstGeom prst="rect">
                <a:avLst/>
              </a:prstGeom>
            </p:spPr>
          </p:pic>
          <p:pic>
            <p:nvPicPr>
              <p:cNvPr id="28" name="图片 27">
                <a:extLst>
                  <a:ext uri="{FF2B5EF4-FFF2-40B4-BE49-F238E27FC236}">
                    <a16:creationId xmlns:a16="http://schemas.microsoft.com/office/drawing/2014/main" id="{FC561129-49F0-3E50-4357-1A2E0A5B6F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135440" y="4993139"/>
                <a:ext cx="1236326" cy="1236326"/>
              </a:xfrm>
              <a:prstGeom prst="rect">
                <a:avLst/>
              </a:prstGeom>
            </p:spPr>
          </p:pic>
          <p:sp>
            <p:nvSpPr>
              <p:cNvPr id="29" name="椭圆 28">
                <a:extLst>
                  <a:ext uri="{FF2B5EF4-FFF2-40B4-BE49-F238E27FC236}">
                    <a16:creationId xmlns:a16="http://schemas.microsoft.com/office/drawing/2014/main" id="{3A83E2D1-D0AE-0FE3-5F7F-1561FC7FA213}"/>
                  </a:ext>
                </a:extLst>
              </p:cNvPr>
              <p:cNvSpPr/>
              <p:nvPr/>
            </p:nvSpPr>
            <p:spPr>
              <a:xfrm>
                <a:off x="4311228" y="5502388"/>
                <a:ext cx="225083" cy="225083"/>
              </a:xfrm>
              <a:prstGeom prst="ellipse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31" name="连接符: 曲线 30">
                <a:extLst>
                  <a:ext uri="{FF2B5EF4-FFF2-40B4-BE49-F238E27FC236}">
                    <a16:creationId xmlns:a16="http://schemas.microsoft.com/office/drawing/2014/main" id="{37803061-0C0D-733F-96BE-2DCC0750DE41}"/>
                  </a:ext>
                </a:extLst>
              </p:cNvPr>
              <p:cNvCxnSpPr>
                <a:stCxn id="28" idx="3"/>
                <a:endCxn id="29" idx="2"/>
              </p:cNvCxnSpPr>
              <p:nvPr/>
            </p:nvCxnSpPr>
            <p:spPr>
              <a:xfrm>
                <a:off x="3371766" y="5611302"/>
                <a:ext cx="939462" cy="3628"/>
              </a:xfrm>
              <a:prstGeom prst="curvedConnector3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文本框 33">
                    <a:extLst>
                      <a:ext uri="{FF2B5EF4-FFF2-40B4-BE49-F238E27FC236}">
                        <a16:creationId xmlns:a16="http://schemas.microsoft.com/office/drawing/2014/main" id="{D213D495-FF6B-F44A-D152-B739A0D48CBC}"/>
                      </a:ext>
                    </a:extLst>
                  </p:cNvPr>
                  <p:cNvSpPr txBox="1"/>
                  <p:nvPr/>
                </p:nvSpPr>
                <p:spPr>
                  <a:xfrm>
                    <a:off x="1270960" y="3010498"/>
                    <a:ext cx="1728960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∼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altLang="zh-CN" dirty="0"/>
                  </a:p>
                </p:txBody>
              </p:sp>
            </mc:Choice>
            <mc:Fallback xmlns="">
              <p:sp>
                <p:nvSpPr>
                  <p:cNvPr id="34" name="文本框 33">
                    <a:extLst>
                      <a:ext uri="{FF2B5EF4-FFF2-40B4-BE49-F238E27FC236}">
                        <a16:creationId xmlns:a16="http://schemas.microsoft.com/office/drawing/2014/main" id="{D213D495-FF6B-F44A-D152-B739A0D48CB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270960" y="3010498"/>
                    <a:ext cx="1728960" cy="36933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b="-1639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45D63E6A-75DB-65D6-0454-ED77A1065DE8}"/>
                  </a:ext>
                </a:extLst>
              </p:cNvPr>
              <p:cNvSpPr txBox="1"/>
              <p:nvPr/>
            </p:nvSpPr>
            <p:spPr>
              <a:xfrm>
                <a:off x="3628178" y="2989469"/>
                <a:ext cx="158484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b="1" dirty="0"/>
                  <a:t>Data Space</a:t>
                </a:r>
                <a:endParaRPr lang="zh-CN" altLang="en-US" dirty="0"/>
              </a:p>
            </p:txBody>
          </p:sp>
        </p:grp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6AA3D8B2-531D-B877-7C13-0E4CA3BADF12}"/>
                </a:ext>
              </a:extLst>
            </p:cNvPr>
            <p:cNvCxnSpPr>
              <a:cxnSpLocks/>
            </p:cNvCxnSpPr>
            <p:nvPr/>
          </p:nvCxnSpPr>
          <p:spPr>
            <a:xfrm>
              <a:off x="8947108" y="3483217"/>
              <a:ext cx="6337" cy="2814851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B459D76E-61D6-5C8F-5034-80A2DFCA31F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134371" y="4266942"/>
              <a:ext cx="1240072" cy="1240072"/>
            </a:xfrm>
            <a:prstGeom prst="rect">
              <a:avLst/>
            </a:prstGeom>
          </p:spPr>
        </p:pic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D14ED8B8-D314-E605-F443-EACE1797D0DB}"/>
                </a:ext>
              </a:extLst>
            </p:cNvPr>
            <p:cNvGrpSpPr/>
            <p:nvPr/>
          </p:nvGrpSpPr>
          <p:grpSpPr>
            <a:xfrm>
              <a:off x="9007522" y="3483217"/>
              <a:ext cx="607382" cy="2814851"/>
              <a:chOff x="9075761" y="3487003"/>
              <a:chExt cx="709684" cy="3017879"/>
            </a:xfrm>
          </p:grpSpPr>
          <p:sp>
            <p:nvSpPr>
              <p:cNvPr id="21" name="任意多边形: 形状 20">
                <a:extLst>
                  <a:ext uri="{FF2B5EF4-FFF2-40B4-BE49-F238E27FC236}">
                    <a16:creationId xmlns:a16="http://schemas.microsoft.com/office/drawing/2014/main" id="{FA2B2C1F-119A-5A73-5915-F71DBFC606FC}"/>
                  </a:ext>
                </a:extLst>
              </p:cNvPr>
              <p:cNvSpPr/>
              <p:nvPr/>
            </p:nvSpPr>
            <p:spPr>
              <a:xfrm>
                <a:off x="9075761" y="3487003"/>
                <a:ext cx="709684" cy="1514901"/>
              </a:xfrm>
              <a:custGeom>
                <a:avLst/>
                <a:gdLst>
                  <a:gd name="connsiteX0" fmla="*/ 0 w 709684"/>
                  <a:gd name="connsiteY0" fmla="*/ 0 h 1514901"/>
                  <a:gd name="connsiteX1" fmla="*/ 163773 w 709684"/>
                  <a:gd name="connsiteY1" fmla="*/ 1078173 h 1514901"/>
                  <a:gd name="connsiteX2" fmla="*/ 627797 w 709684"/>
                  <a:gd name="connsiteY2" fmla="*/ 1351128 h 1514901"/>
                  <a:gd name="connsiteX3" fmla="*/ 709684 w 709684"/>
                  <a:gd name="connsiteY3" fmla="*/ 1514901 h 15149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09684" h="1514901">
                    <a:moveTo>
                      <a:pt x="0" y="0"/>
                    </a:moveTo>
                    <a:cubicBezTo>
                      <a:pt x="29570" y="426492"/>
                      <a:pt x="59140" y="852985"/>
                      <a:pt x="163773" y="1078173"/>
                    </a:cubicBezTo>
                    <a:cubicBezTo>
                      <a:pt x="268406" y="1303361"/>
                      <a:pt x="536812" y="1278340"/>
                      <a:pt x="627797" y="1351128"/>
                    </a:cubicBezTo>
                    <a:cubicBezTo>
                      <a:pt x="718782" y="1423916"/>
                      <a:pt x="694899" y="1467134"/>
                      <a:pt x="709684" y="1514901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" name="任意多边形: 形状 21">
                <a:extLst>
                  <a:ext uri="{FF2B5EF4-FFF2-40B4-BE49-F238E27FC236}">
                    <a16:creationId xmlns:a16="http://schemas.microsoft.com/office/drawing/2014/main" id="{3A81515F-B5F5-F270-C890-0D8CC278C95F}"/>
                  </a:ext>
                </a:extLst>
              </p:cNvPr>
              <p:cNvSpPr/>
              <p:nvPr/>
            </p:nvSpPr>
            <p:spPr>
              <a:xfrm flipV="1">
                <a:off x="9075761" y="4989981"/>
                <a:ext cx="709684" cy="1514901"/>
              </a:xfrm>
              <a:custGeom>
                <a:avLst/>
                <a:gdLst>
                  <a:gd name="connsiteX0" fmla="*/ 0 w 709684"/>
                  <a:gd name="connsiteY0" fmla="*/ 0 h 1514901"/>
                  <a:gd name="connsiteX1" fmla="*/ 163773 w 709684"/>
                  <a:gd name="connsiteY1" fmla="*/ 1078173 h 1514901"/>
                  <a:gd name="connsiteX2" fmla="*/ 627797 w 709684"/>
                  <a:gd name="connsiteY2" fmla="*/ 1351128 h 1514901"/>
                  <a:gd name="connsiteX3" fmla="*/ 709684 w 709684"/>
                  <a:gd name="connsiteY3" fmla="*/ 1514901 h 15149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09684" h="1514901">
                    <a:moveTo>
                      <a:pt x="0" y="0"/>
                    </a:moveTo>
                    <a:cubicBezTo>
                      <a:pt x="29570" y="426492"/>
                      <a:pt x="59140" y="852985"/>
                      <a:pt x="163773" y="1078173"/>
                    </a:cubicBezTo>
                    <a:cubicBezTo>
                      <a:pt x="268406" y="1303361"/>
                      <a:pt x="536812" y="1278340"/>
                      <a:pt x="627797" y="1351128"/>
                    </a:cubicBezTo>
                    <a:cubicBezTo>
                      <a:pt x="718782" y="1423916"/>
                      <a:pt x="694899" y="1467134"/>
                      <a:pt x="709684" y="1514901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7884115F-A42D-8994-4F63-AB20F6749AF8}"/>
                </a:ext>
              </a:extLst>
            </p:cNvPr>
            <p:cNvSpPr/>
            <p:nvPr/>
          </p:nvSpPr>
          <p:spPr>
            <a:xfrm>
              <a:off x="8834566" y="4772540"/>
              <a:ext cx="225083" cy="225083"/>
            </a:xfrm>
            <a:prstGeom prst="ellipse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文本框 29">
                  <a:extLst>
                    <a:ext uri="{FF2B5EF4-FFF2-40B4-BE49-F238E27FC236}">
                      <a16:creationId xmlns:a16="http://schemas.microsoft.com/office/drawing/2014/main" id="{9CF8F8EC-433A-DAE0-0461-6BD04EEAB5F1}"/>
                    </a:ext>
                  </a:extLst>
                </p:cNvPr>
                <p:cNvSpPr txBox="1"/>
                <p:nvPr/>
              </p:nvSpPr>
              <p:spPr>
                <a:xfrm>
                  <a:off x="9986990" y="3812231"/>
                  <a:ext cx="1534833" cy="37433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∼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0,</m:t>
                            </m:r>
                            <m:r>
                              <a:rPr lang="en-US" altLang="zh-CN" b="1" i="0" smtClean="0">
                                <a:latin typeface="Cambria Math" panose="02040503050406030204" pitchFamily="18" charset="0"/>
                              </a:rPr>
                              <m:t>𝐈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30" name="文本框 29">
                  <a:extLst>
                    <a:ext uri="{FF2B5EF4-FFF2-40B4-BE49-F238E27FC236}">
                      <a16:creationId xmlns:a16="http://schemas.microsoft.com/office/drawing/2014/main" id="{9CF8F8EC-433A-DAE0-0461-6BD04EEAB5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86990" y="3812231"/>
                  <a:ext cx="1534833" cy="374333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739F33BA-A720-D968-DBFE-08B1FBF8D05D}"/>
                </a:ext>
              </a:extLst>
            </p:cNvPr>
            <p:cNvSpPr txBox="1"/>
            <p:nvPr/>
          </p:nvSpPr>
          <p:spPr>
            <a:xfrm>
              <a:off x="8154684" y="3012465"/>
              <a:ext cx="158484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b="1" dirty="0"/>
                <a:t>Noise Space</a:t>
              </a:r>
              <a:endParaRPr lang="zh-CN" altLang="en-US" dirty="0"/>
            </a:p>
          </p:txBody>
        </p:sp>
        <p:sp>
          <p:nvSpPr>
            <p:cNvPr id="41" name="箭头: 右 40">
              <a:extLst>
                <a:ext uri="{FF2B5EF4-FFF2-40B4-BE49-F238E27FC236}">
                  <a16:creationId xmlns:a16="http://schemas.microsoft.com/office/drawing/2014/main" id="{D21A6C6D-C897-239E-2F79-52A2978C5ECF}"/>
                </a:ext>
              </a:extLst>
            </p:cNvPr>
            <p:cNvSpPr/>
            <p:nvPr/>
          </p:nvSpPr>
          <p:spPr>
            <a:xfrm flipH="1">
              <a:off x="4783539" y="4427464"/>
              <a:ext cx="3795501" cy="909811"/>
            </a:xfrm>
            <a:prstGeom prst="rightArrow">
              <a:avLst>
                <a:gd name="adj1" fmla="val 39500"/>
                <a:gd name="adj2" fmla="val 84502"/>
              </a:avLst>
            </a:prstGeom>
            <a:solidFill>
              <a:srgbClr val="FF0000">
                <a:alpha val="5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/>
                <a:t>How to reverse this process?</a:t>
              </a:r>
              <a:endParaRPr lang="zh-CN" altLang="en-US" b="1" dirty="0"/>
            </a:p>
          </p:txBody>
        </p:sp>
      </p:grpSp>
      <p:sp>
        <p:nvSpPr>
          <p:cNvPr id="5" name="文本框 4">
            <a:extLst>
              <a:ext uri="{FF2B5EF4-FFF2-40B4-BE49-F238E27FC236}">
                <a16:creationId xmlns:a16="http://schemas.microsoft.com/office/drawing/2014/main" id="{D17C333F-2236-50E8-3120-F6C401956D92}"/>
              </a:ext>
            </a:extLst>
          </p:cNvPr>
          <p:cNvSpPr txBox="1"/>
          <p:nvPr/>
        </p:nvSpPr>
        <p:spPr>
          <a:xfrm>
            <a:off x="107950" y="6571114"/>
            <a:ext cx="11391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err="1">
                <a:solidFill>
                  <a:schemeClr val="bg1">
                    <a:lumMod val="50000"/>
                  </a:schemeClr>
                </a:solidFill>
              </a:rPr>
              <a:t>Sohl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</a:rPr>
              <a:t>-Dickstein, </a:t>
            </a:r>
            <a:r>
              <a:rPr lang="en-US" altLang="zh-CN" sz="1200" dirty="0" err="1">
                <a:solidFill>
                  <a:schemeClr val="bg1">
                    <a:lumMod val="50000"/>
                  </a:schemeClr>
                </a:solidFill>
              </a:rPr>
              <a:t>Jascha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</a:rPr>
              <a:t>, et al. "Deep unsupervised learning using nonequilibrium thermodynamics." International conference on machine learning. PMLR, 2015.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17513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标题 1">
            <a:extLst>
              <a:ext uri="{FF2B5EF4-FFF2-40B4-BE49-F238E27FC236}">
                <a16:creationId xmlns:a16="http://schemas.microsoft.com/office/drawing/2014/main" id="{45CDFFBF-06E9-8ACB-4EDC-E68F41C14E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50" y="12700"/>
            <a:ext cx="10515600" cy="763588"/>
          </a:xfrm>
        </p:spPr>
        <p:txBody>
          <a:bodyPr>
            <a:normAutofit/>
          </a:bodyPr>
          <a:lstStyle/>
          <a:p>
            <a:r>
              <a:rPr lang="en-US" altLang="zh-CN" sz="2800" b="1" dirty="0"/>
              <a:t>Learning-</a:t>
            </a:r>
            <a:r>
              <a:rPr lang="en-US" altLang="zh-CN" sz="2800" b="1" dirty="0" err="1"/>
              <a:t>DiffusionSDEs</a:t>
            </a:r>
            <a:r>
              <a:rPr lang="en-US" altLang="zh-CN" sz="2800" b="1" dirty="0"/>
              <a:t> Introduction</a:t>
            </a:r>
            <a:endParaRPr lang="zh-CN" altLang="en-US" sz="2800" b="1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F2A8F294-38DD-DADF-FF50-FDE3233A1FFD}"/>
              </a:ext>
            </a:extLst>
          </p:cNvPr>
          <p:cNvSpPr/>
          <p:nvPr/>
        </p:nvSpPr>
        <p:spPr>
          <a:xfrm>
            <a:off x="372665" y="776289"/>
            <a:ext cx="11446669" cy="5808756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4372B0D-544C-DA3D-E2DE-D4E6CADFFA7D}"/>
              </a:ext>
            </a:extLst>
          </p:cNvPr>
          <p:cNvSpPr txBox="1"/>
          <p:nvPr/>
        </p:nvSpPr>
        <p:spPr>
          <a:xfrm>
            <a:off x="438149" y="816336"/>
            <a:ext cx="69051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Form All (joint conditional distribution)</a:t>
            </a:r>
            <a:endParaRPr lang="zh-CN" altLang="en-US" b="1" dirty="0"/>
          </a:p>
        </p:txBody>
      </p: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E8996F34-3D20-B6C7-2B7E-7DD047C3B922}"/>
              </a:ext>
            </a:extLst>
          </p:cNvPr>
          <p:cNvGrpSpPr/>
          <p:nvPr/>
        </p:nvGrpSpPr>
        <p:grpSpPr>
          <a:xfrm>
            <a:off x="743866" y="978445"/>
            <a:ext cx="10836259" cy="5577341"/>
            <a:chOff x="743866" y="978445"/>
            <a:chExt cx="10836259" cy="5577341"/>
          </a:xfrm>
        </p:grpSpPr>
        <p:grpSp>
          <p:nvGrpSpPr>
            <p:cNvPr id="43" name="组合 42">
              <a:extLst>
                <a:ext uri="{FF2B5EF4-FFF2-40B4-BE49-F238E27FC236}">
                  <a16:creationId xmlns:a16="http://schemas.microsoft.com/office/drawing/2014/main" id="{7160D13F-A301-F244-C1E1-73B5E490CA80}"/>
                </a:ext>
              </a:extLst>
            </p:cNvPr>
            <p:cNvGrpSpPr/>
            <p:nvPr/>
          </p:nvGrpSpPr>
          <p:grpSpPr>
            <a:xfrm>
              <a:off x="743866" y="2040382"/>
              <a:ext cx="10704268" cy="3439074"/>
              <a:chOff x="817555" y="3010498"/>
              <a:chExt cx="10704268" cy="3439074"/>
            </a:xfrm>
          </p:grpSpPr>
          <p:sp>
            <p:nvSpPr>
              <p:cNvPr id="40" name="任意多边形: 形状 39">
                <a:extLst>
                  <a:ext uri="{FF2B5EF4-FFF2-40B4-BE49-F238E27FC236}">
                    <a16:creationId xmlns:a16="http://schemas.microsoft.com/office/drawing/2014/main" id="{AB3E01DD-BCAD-C69B-4B78-B58A16001EA6}"/>
                  </a:ext>
                </a:extLst>
              </p:cNvPr>
              <p:cNvSpPr/>
              <p:nvPr/>
            </p:nvSpPr>
            <p:spPr>
              <a:xfrm>
                <a:off x="4517408" y="3480162"/>
                <a:ext cx="4436037" cy="2831934"/>
              </a:xfrm>
              <a:custGeom>
                <a:avLst/>
                <a:gdLst>
                  <a:gd name="connsiteX0" fmla="*/ 0 w 4319516"/>
                  <a:gd name="connsiteY0" fmla="*/ 682406 h 2831934"/>
                  <a:gd name="connsiteX1" fmla="*/ 102358 w 4319516"/>
                  <a:gd name="connsiteY1" fmla="*/ 682406 h 2831934"/>
                  <a:gd name="connsiteX2" fmla="*/ 143301 w 4319516"/>
                  <a:gd name="connsiteY2" fmla="*/ 750644 h 2831934"/>
                  <a:gd name="connsiteX3" fmla="*/ 245660 w 4319516"/>
                  <a:gd name="connsiteY3" fmla="*/ 682406 h 2831934"/>
                  <a:gd name="connsiteX4" fmla="*/ 334370 w 4319516"/>
                  <a:gd name="connsiteY4" fmla="*/ 846179 h 2831934"/>
                  <a:gd name="connsiteX5" fmla="*/ 464024 w 4319516"/>
                  <a:gd name="connsiteY5" fmla="*/ 614167 h 2831934"/>
                  <a:gd name="connsiteX6" fmla="*/ 600501 w 4319516"/>
                  <a:gd name="connsiteY6" fmla="*/ 1091838 h 2831934"/>
                  <a:gd name="connsiteX7" fmla="*/ 743803 w 4319516"/>
                  <a:gd name="connsiteY7" fmla="*/ 498161 h 2831934"/>
                  <a:gd name="connsiteX8" fmla="*/ 948519 w 4319516"/>
                  <a:gd name="connsiteY8" fmla="*/ 1473976 h 2831934"/>
                  <a:gd name="connsiteX9" fmla="*/ 1173707 w 4319516"/>
                  <a:gd name="connsiteY9" fmla="*/ 416274 h 2831934"/>
                  <a:gd name="connsiteX10" fmla="*/ 1419367 w 4319516"/>
                  <a:gd name="connsiteY10" fmla="*/ 1842465 h 2831934"/>
                  <a:gd name="connsiteX11" fmla="*/ 1671851 w 4319516"/>
                  <a:gd name="connsiteY11" fmla="*/ 334388 h 2831934"/>
                  <a:gd name="connsiteX12" fmla="*/ 1931158 w 4319516"/>
                  <a:gd name="connsiteY12" fmla="*/ 2183659 h 2831934"/>
                  <a:gd name="connsiteX13" fmla="*/ 2156346 w 4319516"/>
                  <a:gd name="connsiteY13" fmla="*/ 211558 h 2831934"/>
                  <a:gd name="connsiteX14" fmla="*/ 2402006 w 4319516"/>
                  <a:gd name="connsiteY14" fmla="*/ 2402023 h 2831934"/>
                  <a:gd name="connsiteX15" fmla="*/ 2613546 w 4319516"/>
                  <a:gd name="connsiteY15" fmla="*/ 95552 h 2831934"/>
                  <a:gd name="connsiteX16" fmla="*/ 2859206 w 4319516"/>
                  <a:gd name="connsiteY16" fmla="*/ 2784161 h 2831934"/>
                  <a:gd name="connsiteX17" fmla="*/ 3248167 w 4319516"/>
                  <a:gd name="connsiteY17" fmla="*/ 17 h 2831934"/>
                  <a:gd name="connsiteX18" fmla="*/ 3575713 w 4319516"/>
                  <a:gd name="connsiteY18" fmla="*/ 2831928 h 2831934"/>
                  <a:gd name="connsiteX19" fmla="*/ 3991970 w 4319516"/>
                  <a:gd name="connsiteY19" fmla="*/ 27313 h 2831934"/>
                  <a:gd name="connsiteX20" fmla="*/ 4251278 w 4319516"/>
                  <a:gd name="connsiteY20" fmla="*/ 1419385 h 2831934"/>
                  <a:gd name="connsiteX21" fmla="*/ 4319516 w 4319516"/>
                  <a:gd name="connsiteY21" fmla="*/ 1419385 h 2831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319516" h="2831934">
                    <a:moveTo>
                      <a:pt x="0" y="682406"/>
                    </a:moveTo>
                    <a:cubicBezTo>
                      <a:pt x="39237" y="676719"/>
                      <a:pt x="78475" y="671033"/>
                      <a:pt x="102358" y="682406"/>
                    </a:cubicBezTo>
                    <a:cubicBezTo>
                      <a:pt x="126241" y="693779"/>
                      <a:pt x="119417" y="750644"/>
                      <a:pt x="143301" y="750644"/>
                    </a:cubicBezTo>
                    <a:cubicBezTo>
                      <a:pt x="167185" y="750644"/>
                      <a:pt x="213815" y="666483"/>
                      <a:pt x="245660" y="682406"/>
                    </a:cubicBezTo>
                    <a:cubicBezTo>
                      <a:pt x="277505" y="698329"/>
                      <a:pt x="297976" y="857552"/>
                      <a:pt x="334370" y="846179"/>
                    </a:cubicBezTo>
                    <a:cubicBezTo>
                      <a:pt x="370764" y="834806"/>
                      <a:pt x="419669" y="573224"/>
                      <a:pt x="464024" y="614167"/>
                    </a:cubicBezTo>
                    <a:cubicBezTo>
                      <a:pt x="508379" y="655110"/>
                      <a:pt x="553871" y="1111172"/>
                      <a:pt x="600501" y="1091838"/>
                    </a:cubicBezTo>
                    <a:cubicBezTo>
                      <a:pt x="647131" y="1072504"/>
                      <a:pt x="685800" y="434471"/>
                      <a:pt x="743803" y="498161"/>
                    </a:cubicBezTo>
                    <a:cubicBezTo>
                      <a:pt x="801806" y="561851"/>
                      <a:pt x="876868" y="1487624"/>
                      <a:pt x="948519" y="1473976"/>
                    </a:cubicBezTo>
                    <a:cubicBezTo>
                      <a:pt x="1020170" y="1460328"/>
                      <a:pt x="1095233" y="354859"/>
                      <a:pt x="1173707" y="416274"/>
                    </a:cubicBezTo>
                    <a:cubicBezTo>
                      <a:pt x="1252181" y="477689"/>
                      <a:pt x="1336343" y="1856113"/>
                      <a:pt x="1419367" y="1842465"/>
                    </a:cubicBezTo>
                    <a:cubicBezTo>
                      <a:pt x="1502391" y="1828817"/>
                      <a:pt x="1586553" y="277522"/>
                      <a:pt x="1671851" y="334388"/>
                    </a:cubicBezTo>
                    <a:cubicBezTo>
                      <a:pt x="1757149" y="391254"/>
                      <a:pt x="1850409" y="2204131"/>
                      <a:pt x="1931158" y="2183659"/>
                    </a:cubicBezTo>
                    <a:cubicBezTo>
                      <a:pt x="2011907" y="2163187"/>
                      <a:pt x="2077871" y="175164"/>
                      <a:pt x="2156346" y="211558"/>
                    </a:cubicBezTo>
                    <a:cubicBezTo>
                      <a:pt x="2234821" y="247952"/>
                      <a:pt x="2325806" y="2421357"/>
                      <a:pt x="2402006" y="2402023"/>
                    </a:cubicBezTo>
                    <a:cubicBezTo>
                      <a:pt x="2478206" y="2382689"/>
                      <a:pt x="2537346" y="31862"/>
                      <a:pt x="2613546" y="95552"/>
                    </a:cubicBezTo>
                    <a:cubicBezTo>
                      <a:pt x="2689746" y="159242"/>
                      <a:pt x="2753436" y="2800084"/>
                      <a:pt x="2859206" y="2784161"/>
                    </a:cubicBezTo>
                    <a:cubicBezTo>
                      <a:pt x="2964976" y="2768239"/>
                      <a:pt x="3128749" y="-7944"/>
                      <a:pt x="3248167" y="17"/>
                    </a:cubicBezTo>
                    <a:cubicBezTo>
                      <a:pt x="3367585" y="7978"/>
                      <a:pt x="3451746" y="2827379"/>
                      <a:pt x="3575713" y="2831928"/>
                    </a:cubicBezTo>
                    <a:cubicBezTo>
                      <a:pt x="3699680" y="2836477"/>
                      <a:pt x="3879376" y="262737"/>
                      <a:pt x="3991970" y="27313"/>
                    </a:cubicBezTo>
                    <a:cubicBezTo>
                      <a:pt x="4104564" y="-208111"/>
                      <a:pt x="4196687" y="1187373"/>
                      <a:pt x="4251278" y="1419385"/>
                    </a:cubicBezTo>
                    <a:cubicBezTo>
                      <a:pt x="4305869" y="1651397"/>
                      <a:pt x="4313830" y="1403463"/>
                      <a:pt x="4319516" y="1419385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42" name="组合 41">
                <a:extLst>
                  <a:ext uri="{FF2B5EF4-FFF2-40B4-BE49-F238E27FC236}">
                    <a16:creationId xmlns:a16="http://schemas.microsoft.com/office/drawing/2014/main" id="{9C07929A-B43F-059B-64A7-E443AE6680C7}"/>
                  </a:ext>
                </a:extLst>
              </p:cNvPr>
              <p:cNvGrpSpPr/>
              <p:nvPr/>
            </p:nvGrpSpPr>
            <p:grpSpPr>
              <a:xfrm>
                <a:off x="817555" y="3010498"/>
                <a:ext cx="3719107" cy="3287570"/>
                <a:chOff x="817555" y="3010498"/>
                <a:chExt cx="3719107" cy="3287570"/>
              </a:xfrm>
            </p:grpSpPr>
            <p:pic>
              <p:nvPicPr>
                <p:cNvPr id="7" name="图片 6">
                  <a:extLst>
                    <a:ext uri="{FF2B5EF4-FFF2-40B4-BE49-F238E27FC236}">
                      <a16:creationId xmlns:a16="http://schemas.microsoft.com/office/drawing/2014/main" id="{198AC894-3F81-7145-306F-9A9EB75D948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817555" y="3532609"/>
                  <a:ext cx="1236328" cy="1236328"/>
                </a:xfrm>
                <a:prstGeom prst="rect">
                  <a:avLst/>
                </a:prstGeom>
              </p:spPr>
            </p:pic>
            <p:pic>
              <p:nvPicPr>
                <p:cNvPr id="9" name="图片 8">
                  <a:extLst>
                    <a:ext uri="{FF2B5EF4-FFF2-40B4-BE49-F238E27FC236}">
                      <a16:creationId xmlns:a16="http://schemas.microsoft.com/office/drawing/2014/main" id="{C1978E7C-8BDB-B368-C5B0-F026DADD786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135440" y="3532609"/>
                  <a:ext cx="1236328" cy="1236328"/>
                </a:xfrm>
                <a:prstGeom prst="rect">
                  <a:avLst/>
                </a:prstGeom>
              </p:spPr>
            </p:pic>
            <p:cxnSp>
              <p:nvCxnSpPr>
                <p:cNvPr id="14" name="直接连接符 13">
                  <a:extLst>
                    <a:ext uri="{FF2B5EF4-FFF2-40B4-BE49-F238E27FC236}">
                      <a16:creationId xmlns:a16="http://schemas.microsoft.com/office/drawing/2014/main" id="{4DB1883E-F668-7439-D742-90EA3B0B891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420601" y="3483217"/>
                  <a:ext cx="6337" cy="2814851"/>
                </a:xfrm>
                <a:prstGeom prst="line">
                  <a:avLst/>
                </a:prstGeom>
                <a:ln w="571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连接符: 曲线 15">
                  <a:extLst>
                    <a:ext uri="{FF2B5EF4-FFF2-40B4-BE49-F238E27FC236}">
                      <a16:creationId xmlns:a16="http://schemas.microsoft.com/office/drawing/2014/main" id="{11C4926E-E128-4508-AAF8-B17B472106B2}"/>
                    </a:ext>
                  </a:extLst>
                </p:cNvPr>
                <p:cNvCxnSpPr>
                  <a:cxnSpLocks/>
                  <a:stCxn id="9" idx="3"/>
                  <a:endCxn id="24" idx="2"/>
                </p:cNvCxnSpPr>
                <p:nvPr/>
              </p:nvCxnSpPr>
              <p:spPr>
                <a:xfrm>
                  <a:off x="3371768" y="4150773"/>
                  <a:ext cx="939811" cy="3628"/>
                </a:xfrm>
                <a:prstGeom prst="curvedConnector3">
                  <a:avLst>
                    <a:gd name="adj1" fmla="val 50000"/>
                  </a:avLst>
                </a:prstGeom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椭圆 23">
                  <a:extLst>
                    <a:ext uri="{FF2B5EF4-FFF2-40B4-BE49-F238E27FC236}">
                      <a16:creationId xmlns:a16="http://schemas.microsoft.com/office/drawing/2014/main" id="{0C45360E-5851-6A2E-3D3A-EF3449ECA7E3}"/>
                    </a:ext>
                  </a:extLst>
                </p:cNvPr>
                <p:cNvSpPr/>
                <p:nvPr/>
              </p:nvSpPr>
              <p:spPr>
                <a:xfrm>
                  <a:off x="4311579" y="4041859"/>
                  <a:ext cx="225083" cy="225083"/>
                </a:xfrm>
                <a:prstGeom prst="ellipse">
                  <a:avLst/>
                </a:prstGeom>
              </p:spPr>
              <p:style>
                <a:lnRef idx="0">
                  <a:schemeClr val="accent2"/>
                </a:lnRef>
                <a:fillRef idx="3">
                  <a:schemeClr val="accent2"/>
                </a:fillRef>
                <a:effectRef idx="3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26" name="图片 25">
                  <a:extLst>
                    <a:ext uri="{FF2B5EF4-FFF2-40B4-BE49-F238E27FC236}">
                      <a16:creationId xmlns:a16="http://schemas.microsoft.com/office/drawing/2014/main" id="{B7E801F3-211E-13AB-E18E-4B791165AC5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17555" y="4993137"/>
                  <a:ext cx="1236328" cy="1236328"/>
                </a:xfrm>
                <a:prstGeom prst="rect">
                  <a:avLst/>
                </a:prstGeom>
              </p:spPr>
            </p:pic>
            <p:pic>
              <p:nvPicPr>
                <p:cNvPr id="28" name="图片 27">
                  <a:extLst>
                    <a:ext uri="{FF2B5EF4-FFF2-40B4-BE49-F238E27FC236}">
                      <a16:creationId xmlns:a16="http://schemas.microsoft.com/office/drawing/2014/main" id="{FC561129-49F0-3E50-4357-1A2E0A5B6F3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135440" y="4993139"/>
                  <a:ext cx="1236326" cy="1236326"/>
                </a:xfrm>
                <a:prstGeom prst="rect">
                  <a:avLst/>
                </a:prstGeom>
              </p:spPr>
            </p:pic>
            <p:sp>
              <p:nvSpPr>
                <p:cNvPr id="29" name="椭圆 28">
                  <a:extLst>
                    <a:ext uri="{FF2B5EF4-FFF2-40B4-BE49-F238E27FC236}">
                      <a16:creationId xmlns:a16="http://schemas.microsoft.com/office/drawing/2014/main" id="{3A83E2D1-D0AE-0FE3-5F7F-1561FC7FA213}"/>
                    </a:ext>
                  </a:extLst>
                </p:cNvPr>
                <p:cNvSpPr/>
                <p:nvPr/>
              </p:nvSpPr>
              <p:spPr>
                <a:xfrm>
                  <a:off x="4311228" y="5502388"/>
                  <a:ext cx="225083" cy="225083"/>
                </a:xfrm>
                <a:prstGeom prst="ellipse">
                  <a:avLst/>
                </a:prstGeom>
              </p:spPr>
              <p:style>
                <a:lnRef idx="0">
                  <a:schemeClr val="accent2"/>
                </a:lnRef>
                <a:fillRef idx="3">
                  <a:schemeClr val="accent2"/>
                </a:fillRef>
                <a:effectRef idx="3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31" name="连接符: 曲线 30">
                  <a:extLst>
                    <a:ext uri="{FF2B5EF4-FFF2-40B4-BE49-F238E27FC236}">
                      <a16:creationId xmlns:a16="http://schemas.microsoft.com/office/drawing/2014/main" id="{37803061-0C0D-733F-96BE-2DCC0750DE41}"/>
                    </a:ext>
                  </a:extLst>
                </p:cNvPr>
                <p:cNvCxnSpPr>
                  <a:stCxn id="28" idx="3"/>
                  <a:endCxn id="29" idx="2"/>
                </p:cNvCxnSpPr>
                <p:nvPr/>
              </p:nvCxnSpPr>
              <p:spPr>
                <a:xfrm>
                  <a:off x="3371766" y="5611302"/>
                  <a:ext cx="939462" cy="3628"/>
                </a:xfrm>
                <a:prstGeom prst="curvedConnector3">
                  <a:avLst/>
                </a:prstGeom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4" name="文本框 33">
                      <a:extLst>
                        <a:ext uri="{FF2B5EF4-FFF2-40B4-BE49-F238E27FC236}">
                          <a16:creationId xmlns:a16="http://schemas.microsoft.com/office/drawing/2014/main" id="{D213D495-FF6B-F44A-D152-B739A0D48CB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270960" y="3010498"/>
                      <a:ext cx="1728960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p>
                            </m:s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∼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p>
                            </m:s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oMath>
                        </m:oMathPara>
                      </a14:m>
                      <a:endParaRPr lang="en-US" altLang="zh-CN" dirty="0"/>
                    </a:p>
                  </p:txBody>
                </p:sp>
              </mc:Choice>
              <mc:Fallback xmlns="">
                <p:sp>
                  <p:nvSpPr>
                    <p:cNvPr id="34" name="文本框 33">
                      <a:extLst>
                        <a:ext uri="{FF2B5EF4-FFF2-40B4-BE49-F238E27FC236}">
                          <a16:creationId xmlns:a16="http://schemas.microsoft.com/office/drawing/2014/main" id="{D213D495-FF6B-F44A-D152-B739A0D48CBC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270960" y="3010498"/>
                      <a:ext cx="1728960" cy="369332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 b="-1666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15" name="直接连接符 14">
                <a:extLst>
                  <a:ext uri="{FF2B5EF4-FFF2-40B4-BE49-F238E27FC236}">
                    <a16:creationId xmlns:a16="http://schemas.microsoft.com/office/drawing/2014/main" id="{6AA3D8B2-531D-B877-7C13-0E4CA3BADF1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947108" y="3483217"/>
                <a:ext cx="6337" cy="2814851"/>
              </a:xfrm>
              <a:prstGeom prst="line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9" name="图片 18">
                <a:extLst>
                  <a:ext uri="{FF2B5EF4-FFF2-40B4-BE49-F238E27FC236}">
                    <a16:creationId xmlns:a16="http://schemas.microsoft.com/office/drawing/2014/main" id="{B459D76E-61D6-5C8F-5034-80A2DFCA31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134371" y="4266942"/>
                <a:ext cx="1240072" cy="1240072"/>
              </a:xfrm>
              <a:prstGeom prst="rect">
                <a:avLst/>
              </a:prstGeom>
            </p:spPr>
          </p:pic>
          <p:grpSp>
            <p:nvGrpSpPr>
              <p:cNvPr id="23" name="组合 22">
                <a:extLst>
                  <a:ext uri="{FF2B5EF4-FFF2-40B4-BE49-F238E27FC236}">
                    <a16:creationId xmlns:a16="http://schemas.microsoft.com/office/drawing/2014/main" id="{D14ED8B8-D314-E605-F443-EACE1797D0DB}"/>
                  </a:ext>
                </a:extLst>
              </p:cNvPr>
              <p:cNvGrpSpPr/>
              <p:nvPr/>
            </p:nvGrpSpPr>
            <p:grpSpPr>
              <a:xfrm>
                <a:off x="9007522" y="3483217"/>
                <a:ext cx="607382" cy="2814851"/>
                <a:chOff x="9075761" y="3487003"/>
                <a:chExt cx="709684" cy="3017879"/>
              </a:xfrm>
            </p:grpSpPr>
            <p:sp>
              <p:nvSpPr>
                <p:cNvPr id="21" name="任意多边形: 形状 20">
                  <a:extLst>
                    <a:ext uri="{FF2B5EF4-FFF2-40B4-BE49-F238E27FC236}">
                      <a16:creationId xmlns:a16="http://schemas.microsoft.com/office/drawing/2014/main" id="{FA2B2C1F-119A-5A73-5915-F71DBFC606FC}"/>
                    </a:ext>
                  </a:extLst>
                </p:cNvPr>
                <p:cNvSpPr/>
                <p:nvPr/>
              </p:nvSpPr>
              <p:spPr>
                <a:xfrm>
                  <a:off x="9075761" y="3487003"/>
                  <a:ext cx="709684" cy="1514901"/>
                </a:xfrm>
                <a:custGeom>
                  <a:avLst/>
                  <a:gdLst>
                    <a:gd name="connsiteX0" fmla="*/ 0 w 709684"/>
                    <a:gd name="connsiteY0" fmla="*/ 0 h 1514901"/>
                    <a:gd name="connsiteX1" fmla="*/ 163773 w 709684"/>
                    <a:gd name="connsiteY1" fmla="*/ 1078173 h 1514901"/>
                    <a:gd name="connsiteX2" fmla="*/ 627797 w 709684"/>
                    <a:gd name="connsiteY2" fmla="*/ 1351128 h 1514901"/>
                    <a:gd name="connsiteX3" fmla="*/ 709684 w 709684"/>
                    <a:gd name="connsiteY3" fmla="*/ 1514901 h 15149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09684" h="1514901">
                      <a:moveTo>
                        <a:pt x="0" y="0"/>
                      </a:moveTo>
                      <a:cubicBezTo>
                        <a:pt x="29570" y="426492"/>
                        <a:pt x="59140" y="852985"/>
                        <a:pt x="163773" y="1078173"/>
                      </a:cubicBezTo>
                      <a:cubicBezTo>
                        <a:pt x="268406" y="1303361"/>
                        <a:pt x="536812" y="1278340"/>
                        <a:pt x="627797" y="1351128"/>
                      </a:cubicBezTo>
                      <a:cubicBezTo>
                        <a:pt x="718782" y="1423916"/>
                        <a:pt x="694899" y="1467134"/>
                        <a:pt x="709684" y="1514901"/>
                      </a:cubicBezTo>
                    </a:path>
                  </a:pathLst>
                </a:custGeom>
                <a:no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2" name="任意多边形: 形状 21">
                  <a:extLst>
                    <a:ext uri="{FF2B5EF4-FFF2-40B4-BE49-F238E27FC236}">
                      <a16:creationId xmlns:a16="http://schemas.microsoft.com/office/drawing/2014/main" id="{3A81515F-B5F5-F270-C890-0D8CC278C95F}"/>
                    </a:ext>
                  </a:extLst>
                </p:cNvPr>
                <p:cNvSpPr/>
                <p:nvPr/>
              </p:nvSpPr>
              <p:spPr>
                <a:xfrm flipV="1">
                  <a:off x="9075761" y="4989981"/>
                  <a:ext cx="709684" cy="1514901"/>
                </a:xfrm>
                <a:custGeom>
                  <a:avLst/>
                  <a:gdLst>
                    <a:gd name="connsiteX0" fmla="*/ 0 w 709684"/>
                    <a:gd name="connsiteY0" fmla="*/ 0 h 1514901"/>
                    <a:gd name="connsiteX1" fmla="*/ 163773 w 709684"/>
                    <a:gd name="connsiteY1" fmla="*/ 1078173 h 1514901"/>
                    <a:gd name="connsiteX2" fmla="*/ 627797 w 709684"/>
                    <a:gd name="connsiteY2" fmla="*/ 1351128 h 1514901"/>
                    <a:gd name="connsiteX3" fmla="*/ 709684 w 709684"/>
                    <a:gd name="connsiteY3" fmla="*/ 1514901 h 15149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09684" h="1514901">
                      <a:moveTo>
                        <a:pt x="0" y="0"/>
                      </a:moveTo>
                      <a:cubicBezTo>
                        <a:pt x="29570" y="426492"/>
                        <a:pt x="59140" y="852985"/>
                        <a:pt x="163773" y="1078173"/>
                      </a:cubicBezTo>
                      <a:cubicBezTo>
                        <a:pt x="268406" y="1303361"/>
                        <a:pt x="536812" y="1278340"/>
                        <a:pt x="627797" y="1351128"/>
                      </a:cubicBezTo>
                      <a:cubicBezTo>
                        <a:pt x="718782" y="1423916"/>
                        <a:pt x="694899" y="1467134"/>
                        <a:pt x="709684" y="1514901"/>
                      </a:cubicBezTo>
                    </a:path>
                  </a:pathLst>
                </a:custGeom>
                <a:no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25" name="椭圆 24">
                <a:extLst>
                  <a:ext uri="{FF2B5EF4-FFF2-40B4-BE49-F238E27FC236}">
                    <a16:creationId xmlns:a16="http://schemas.microsoft.com/office/drawing/2014/main" id="{7884115F-A42D-8994-4F63-AB20F6749AF8}"/>
                  </a:ext>
                </a:extLst>
              </p:cNvPr>
              <p:cNvSpPr/>
              <p:nvPr/>
            </p:nvSpPr>
            <p:spPr>
              <a:xfrm>
                <a:off x="8834566" y="4772540"/>
                <a:ext cx="225083" cy="225083"/>
              </a:xfrm>
              <a:prstGeom prst="ellipse">
                <a:avLst/>
              </a:prstGeom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0" name="文本框 29">
                    <a:extLst>
                      <a:ext uri="{FF2B5EF4-FFF2-40B4-BE49-F238E27FC236}">
                        <a16:creationId xmlns:a16="http://schemas.microsoft.com/office/drawing/2014/main" id="{9CF8F8EC-433A-DAE0-0461-6BD04EEAB5F1}"/>
                      </a:ext>
                    </a:extLst>
                  </p:cNvPr>
                  <p:cNvSpPr txBox="1"/>
                  <p:nvPr/>
                </p:nvSpPr>
                <p:spPr>
                  <a:xfrm>
                    <a:off x="9986990" y="3812231"/>
                    <a:ext cx="1534833" cy="37433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∼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0,</m:t>
                              </m:r>
                              <m:r>
                                <a:rPr lang="en-US" altLang="zh-CN" b="1" i="0" smtClean="0">
                                  <a:latin typeface="Cambria Math" panose="02040503050406030204" pitchFamily="18" charset="0"/>
                                </a:rPr>
                                <m:t>𝐈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30" name="文本框 29">
                    <a:extLst>
                      <a:ext uri="{FF2B5EF4-FFF2-40B4-BE49-F238E27FC236}">
                        <a16:creationId xmlns:a16="http://schemas.microsoft.com/office/drawing/2014/main" id="{9CF8F8EC-433A-DAE0-0461-6BD04EEAB5F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986990" y="3812231"/>
                    <a:ext cx="1534833" cy="374333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1" name="箭头: 右 40">
                <a:extLst>
                  <a:ext uri="{FF2B5EF4-FFF2-40B4-BE49-F238E27FC236}">
                    <a16:creationId xmlns:a16="http://schemas.microsoft.com/office/drawing/2014/main" id="{D21A6C6D-C897-239E-2F79-52A2978C5ECF}"/>
                  </a:ext>
                </a:extLst>
              </p:cNvPr>
              <p:cNvSpPr/>
              <p:nvPr/>
            </p:nvSpPr>
            <p:spPr>
              <a:xfrm flipH="1">
                <a:off x="4783539" y="5539761"/>
                <a:ext cx="3795501" cy="909811"/>
              </a:xfrm>
              <a:prstGeom prst="rightArrow">
                <a:avLst>
                  <a:gd name="adj1" fmla="val 39500"/>
                  <a:gd name="adj2" fmla="val 84502"/>
                </a:avLst>
              </a:prstGeom>
              <a:solidFill>
                <a:srgbClr val="FF0000">
                  <a:alpha val="50000"/>
                </a:srgb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1" dirty="0">
                    <a:effectLst>
                      <a:glow rad="63500">
                        <a:schemeClr val="accent3">
                          <a:satMod val="175000"/>
                          <a:alpha val="40000"/>
                        </a:schemeClr>
                      </a:glow>
                    </a:effectLst>
                  </a:rPr>
                  <a:t>Use Network to Predict</a:t>
                </a:r>
                <a:endParaRPr lang="zh-CN" altLang="en-US" b="1" dirty="0">
                  <a:effectLst>
                    <a:glow rad="63500">
                      <a:schemeClr val="accent3">
                        <a:satMod val="175000"/>
                        <a:alpha val="40000"/>
                      </a:schemeClr>
                    </a:glow>
                  </a:effectLst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623D6C19-5C47-3704-E531-11C79122EAEE}"/>
                    </a:ext>
                  </a:extLst>
                </p:cNvPr>
                <p:cNvSpPr txBox="1"/>
                <p:nvPr/>
              </p:nvSpPr>
              <p:spPr>
                <a:xfrm>
                  <a:off x="3816165" y="5654898"/>
                  <a:ext cx="6097136" cy="90088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lvl="1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0: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</m:e>
                          <m:e>
                            <m:sSup>
                              <m:sSup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p>
                            </m:sSup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nary>
                          <m:naryPr>
                            <m:chr m:val="∏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p>
                                </m:sSup>
                              </m:e>
                            </m:d>
                          </m:e>
                        </m:nary>
                      </m:oMath>
                    </m:oMathPara>
                  </a14:m>
                  <a:endParaRPr lang="en-US" altLang="zh-CN" b="0" dirty="0"/>
                </a:p>
              </p:txBody>
            </p:sp>
          </mc:Choice>
          <mc:Fallback xmlns=""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623D6C19-5C47-3704-E531-11C79122EAE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16165" y="5654898"/>
                  <a:ext cx="6097136" cy="900888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文本框 9">
                  <a:extLst>
                    <a:ext uri="{FF2B5EF4-FFF2-40B4-BE49-F238E27FC236}">
                      <a16:creationId xmlns:a16="http://schemas.microsoft.com/office/drawing/2014/main" id="{33C8CE3C-0272-FC26-F10C-B7519F93C868}"/>
                    </a:ext>
                  </a:extLst>
                </p:cNvPr>
                <p:cNvSpPr txBox="1"/>
                <p:nvPr/>
              </p:nvSpPr>
              <p:spPr>
                <a:xfrm>
                  <a:off x="3816165" y="1441031"/>
                  <a:ext cx="6097136" cy="90088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lvl="1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0: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</m:e>
                          <m:e>
                            <m:sSup>
                              <m:sSup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p>
                            </m:sSup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nary>
                          <m:naryPr>
                            <m:chr m:val="∏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</m:e>
                            </m:d>
                          </m:e>
                        </m:nary>
                      </m:oMath>
                    </m:oMathPara>
                  </a14:m>
                  <a:endParaRPr lang="en-US" altLang="zh-CN" b="0" dirty="0"/>
                </a:p>
              </p:txBody>
            </p:sp>
          </mc:Choice>
          <mc:Fallback xmlns="">
            <p:sp>
              <p:nvSpPr>
                <p:cNvPr id="10" name="文本框 9">
                  <a:extLst>
                    <a:ext uri="{FF2B5EF4-FFF2-40B4-BE49-F238E27FC236}">
                      <a16:creationId xmlns:a16="http://schemas.microsoft.com/office/drawing/2014/main" id="{33C8CE3C-0272-FC26-F10C-B7519F93C86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16165" y="1441031"/>
                  <a:ext cx="6097136" cy="900888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文本框 11">
                  <a:extLst>
                    <a:ext uri="{FF2B5EF4-FFF2-40B4-BE49-F238E27FC236}">
                      <a16:creationId xmlns:a16="http://schemas.microsoft.com/office/drawing/2014/main" id="{9B7AF231-5B3F-B176-D0A4-1612C347D400}"/>
                    </a:ext>
                  </a:extLst>
                </p:cNvPr>
                <p:cNvSpPr txBox="1"/>
                <p:nvPr/>
              </p:nvSpPr>
              <p:spPr>
                <a:xfrm>
                  <a:off x="7809656" y="978445"/>
                  <a:ext cx="3770469" cy="42800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𝑞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</m:e>
                        <m:e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p>
                        </m:e>
                      </m:d>
                    </m:oMath>
                  </a14:m>
                  <a:r>
                    <a:rPr lang="en-US" altLang="zh-CN" dirty="0"/>
                    <a:t>= </a:t>
                  </a:r>
                  <a14:m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;</m:t>
                          </m:r>
                          <m:rad>
                            <m:radPr>
                              <m:degHide m:val="on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acc>
                                <m:accPr>
                                  <m:chr m:val="̅"/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rad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d>
                          <m:r>
                            <a:rPr lang="en-US" altLang="zh-CN" b="1">
                              <a:latin typeface="Cambria Math" panose="02040503050406030204" pitchFamily="18" charset="0"/>
                            </a:rPr>
                            <m:t>𝐈</m:t>
                          </m:r>
                        </m:e>
                      </m:d>
                    </m:oMath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2" name="文本框 11">
                  <a:extLst>
                    <a:ext uri="{FF2B5EF4-FFF2-40B4-BE49-F238E27FC236}">
                      <a16:creationId xmlns:a16="http://schemas.microsoft.com/office/drawing/2014/main" id="{9B7AF231-5B3F-B176-D0A4-1612C347D40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09656" y="978445"/>
                  <a:ext cx="3770469" cy="428002"/>
                </a:xfrm>
                <a:prstGeom prst="rect">
                  <a:avLst/>
                </a:prstGeom>
                <a:blipFill>
                  <a:blip r:embed="rId12"/>
                  <a:stretch>
                    <a:fillRect b="-1857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B75D3F9A-5819-9946-A352-EF6A93B8DF5B}"/>
                </a:ext>
              </a:extLst>
            </p:cNvPr>
            <p:cNvSpPr/>
            <p:nvPr/>
          </p:nvSpPr>
          <p:spPr>
            <a:xfrm>
              <a:off x="6429026" y="3573738"/>
              <a:ext cx="225083" cy="225083"/>
            </a:xfrm>
            <a:prstGeom prst="ellipse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/>
            </a:p>
          </p:txBody>
        </p:sp>
        <p:cxnSp>
          <p:nvCxnSpPr>
            <p:cNvPr id="20" name="连接符: 曲线 19">
              <a:extLst>
                <a:ext uri="{FF2B5EF4-FFF2-40B4-BE49-F238E27FC236}">
                  <a16:creationId xmlns:a16="http://schemas.microsoft.com/office/drawing/2014/main" id="{B2B6EC9A-A1B9-634F-18BA-16DD82FB62BB}"/>
                </a:ext>
              </a:extLst>
            </p:cNvPr>
            <p:cNvCxnSpPr>
              <a:cxnSpLocks/>
              <a:stCxn id="13" idx="0"/>
              <a:endCxn id="12" idx="2"/>
            </p:cNvCxnSpPr>
            <p:nvPr/>
          </p:nvCxnSpPr>
          <p:spPr>
            <a:xfrm rot="5400000" flipH="1" flipV="1">
              <a:off x="7034584" y="913432"/>
              <a:ext cx="2167291" cy="3153323"/>
            </a:xfrm>
            <a:prstGeom prst="curvedConnector3">
              <a:avLst/>
            </a:prstGeom>
            <a:ln w="57150">
              <a:solidFill>
                <a:schemeClr val="accent2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连接符: 曲线 34">
              <a:extLst>
                <a:ext uri="{FF2B5EF4-FFF2-40B4-BE49-F238E27FC236}">
                  <a16:creationId xmlns:a16="http://schemas.microsoft.com/office/drawing/2014/main" id="{F8F63EAF-451A-AAC1-57A0-5427C5A8570C}"/>
                </a:ext>
              </a:extLst>
            </p:cNvPr>
            <p:cNvCxnSpPr>
              <a:cxnSpLocks/>
              <a:stCxn id="24" idx="6"/>
              <a:endCxn id="13" idx="1"/>
            </p:cNvCxnSpPr>
            <p:nvPr/>
          </p:nvCxnSpPr>
          <p:spPr>
            <a:xfrm>
              <a:off x="4462973" y="3184285"/>
              <a:ext cx="1999016" cy="422416"/>
            </a:xfrm>
            <a:prstGeom prst="curvedConnector2">
              <a:avLst/>
            </a:prstGeom>
            <a:ln w="38100">
              <a:solidFill>
                <a:schemeClr val="accent2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箭头: 右 7">
              <a:extLst>
                <a:ext uri="{FF2B5EF4-FFF2-40B4-BE49-F238E27FC236}">
                  <a16:creationId xmlns:a16="http://schemas.microsoft.com/office/drawing/2014/main" id="{75EA411C-CAA8-232E-C587-653C929A231E}"/>
                </a:ext>
              </a:extLst>
            </p:cNvPr>
            <p:cNvSpPr/>
            <p:nvPr/>
          </p:nvSpPr>
          <p:spPr>
            <a:xfrm>
              <a:off x="4705597" y="2298257"/>
              <a:ext cx="3790287" cy="909811"/>
            </a:xfrm>
            <a:prstGeom prst="rightArrow">
              <a:avLst>
                <a:gd name="adj1" fmla="val 39500"/>
                <a:gd name="adj2" fmla="val 84502"/>
              </a:avLst>
            </a:prstGeom>
            <a:solidFill>
              <a:schemeClr val="accent6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Train Network</a:t>
              </a:r>
              <a:endParaRPr lang="zh-CN" altLang="en-US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DFFBB25E-6CDD-B53F-F01D-07BD874AC9D1}"/>
                  </a:ext>
                </a:extLst>
              </p:cNvPr>
              <p:cNvSpPr txBox="1"/>
              <p:nvPr/>
            </p:nvSpPr>
            <p:spPr>
              <a:xfrm>
                <a:off x="6685100" y="3496001"/>
                <a:ext cx="386873" cy="369332"/>
              </a:xfrm>
              <a:prstGeom prst="rect">
                <a:avLst/>
              </a:prstGeom>
              <a:solidFill>
                <a:schemeClr val="accent6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i="1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i="1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DFFBB25E-6CDD-B53F-F01D-07BD874AC9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5100" y="3496001"/>
                <a:ext cx="386873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文本框 10">
            <a:extLst>
              <a:ext uri="{FF2B5EF4-FFF2-40B4-BE49-F238E27FC236}">
                <a16:creationId xmlns:a16="http://schemas.microsoft.com/office/drawing/2014/main" id="{C4635BFB-408E-A438-8CB0-3807CA112899}"/>
              </a:ext>
            </a:extLst>
          </p:cNvPr>
          <p:cNvSpPr txBox="1"/>
          <p:nvPr/>
        </p:nvSpPr>
        <p:spPr>
          <a:xfrm>
            <a:off x="107950" y="6571114"/>
            <a:ext cx="11391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err="1">
                <a:solidFill>
                  <a:schemeClr val="bg1">
                    <a:lumMod val="50000"/>
                  </a:schemeClr>
                </a:solidFill>
              </a:rPr>
              <a:t>Sohl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</a:rPr>
              <a:t>-Dickstein, </a:t>
            </a:r>
            <a:r>
              <a:rPr lang="en-US" altLang="zh-CN" sz="1200" dirty="0" err="1">
                <a:solidFill>
                  <a:schemeClr val="bg1">
                    <a:lumMod val="50000"/>
                  </a:schemeClr>
                </a:solidFill>
              </a:rPr>
              <a:t>Jascha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</a:rPr>
              <a:t>, et al. "Deep unsupervised learning using nonequilibrium thermodynamics." International conference on machine learning. PMLR, 2015.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53709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1457</TotalTime>
  <Words>2038</Words>
  <Application>Microsoft Office PowerPoint</Application>
  <PresentationFormat>宽屏</PresentationFormat>
  <Paragraphs>268</Paragraphs>
  <Slides>30</Slides>
  <Notes>27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36" baseType="lpstr">
      <vt:lpstr>等线</vt:lpstr>
      <vt:lpstr>等线 Light</vt:lpstr>
      <vt:lpstr>SimSun</vt:lpstr>
      <vt:lpstr>Arial</vt:lpstr>
      <vt:lpstr>Cambria Math</vt:lpstr>
      <vt:lpstr>Office 主题​​</vt:lpstr>
      <vt:lpstr>Diffusion SDEs</vt:lpstr>
      <vt:lpstr>Overview</vt:lpstr>
      <vt:lpstr>What is SDEs (ODEs) in Diffusion?</vt:lpstr>
      <vt:lpstr>What is SDEs (ODEs) in Diffusion?</vt:lpstr>
      <vt:lpstr>Learning-DiffusionSDEs Introduction</vt:lpstr>
      <vt:lpstr>Learning-DiffusionSDEs Introduction</vt:lpstr>
      <vt:lpstr>Learning-DiffusionSDEs Introduction</vt:lpstr>
      <vt:lpstr>Learning-DiffusionSDEs Introduction</vt:lpstr>
      <vt:lpstr>Learning-DiffusionSDEs Introduction</vt:lpstr>
      <vt:lpstr>Denoising Diffusion Probability Models (DDPMs)</vt:lpstr>
      <vt:lpstr>Denoising Diffusion Probability Models (DDPMs)</vt:lpstr>
      <vt:lpstr>Denoising Diffusion Probability Models (DDPMs)</vt:lpstr>
      <vt:lpstr>Denoising Diffusion Probability Models (DDPMs)</vt:lpstr>
      <vt:lpstr>Denoising Diffusion Probability Models (DDPMs)</vt:lpstr>
      <vt:lpstr>Denoising Diffusion Probability Models (DDPMs)</vt:lpstr>
      <vt:lpstr>Denoising Diffusion Probability Models (DDPMs)</vt:lpstr>
      <vt:lpstr>Denoising Diffusion Probability Models (DDPMs)</vt:lpstr>
      <vt:lpstr>Denoising Diffusion Probability Models (DDPMs)</vt:lpstr>
      <vt:lpstr>Denoising Diffusion Probability Models (DDPMs)</vt:lpstr>
      <vt:lpstr>Denoising Diffusion Probability Models (DDPMs)</vt:lpstr>
      <vt:lpstr>Denoising Diffusion Probability Models (DDPMs)</vt:lpstr>
      <vt:lpstr>Applications</vt:lpstr>
      <vt:lpstr>Text to Image Generation</vt:lpstr>
      <vt:lpstr>Audio</vt:lpstr>
      <vt:lpstr>Text to Image Generation</vt:lpstr>
      <vt:lpstr>3D Point Cloud Generation</vt:lpstr>
      <vt:lpstr>3D Point Cloud (Mesh) Generation</vt:lpstr>
      <vt:lpstr>3D Grid (Field) Generation</vt:lpstr>
      <vt:lpstr>3D Grid (Field) Generation</vt:lpstr>
      <vt:lpstr>3D Grid (Field) Generation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Learning-based Point Cloud Denoising</dc:title>
  <dc:creator>Eia Dyllan</dc:creator>
  <cp:lastModifiedBy>Dyllan Eia</cp:lastModifiedBy>
  <cp:revision>64</cp:revision>
  <dcterms:created xsi:type="dcterms:W3CDTF">2023-07-01T10:24:37Z</dcterms:created>
  <dcterms:modified xsi:type="dcterms:W3CDTF">2023-09-10T06:33:06Z</dcterms:modified>
</cp:coreProperties>
</file>